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Inter" panose="020B0604020202020204" charset="0"/>
      <p:regular r:id="rId31"/>
      <p:bold r:id="rId32"/>
    </p:embeddedFont>
    <p:embeddedFont>
      <p:font typeface="Inter Light" panose="020B0604020202020204" charset="0"/>
      <p:regular r:id="rId33"/>
      <p:bold r:id="rId34"/>
    </p:embeddedFont>
    <p:embeddedFont>
      <p:font typeface="Oswald" panose="00000500000000000000" pitchFamily="2" charset="0"/>
      <p:regular r:id="rId35"/>
      <p:bold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4" roundtripDataSignature="AMtx7mgtPH38FaYoZSOzuzsB392zF5Bjs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ECD2C8-1C8F-48D7-BAD6-DECE7C09A46F}">
  <a:tblStyle styleId="{5BECD2C8-1C8F-48D7-BAD6-DECE7C09A4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8" d="100"/>
          <a:sy n="38" d="100"/>
        </p:scale>
        <p:origin x="996"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Barabasz" userId="eb96b1af5425ed1a" providerId="LiveId" clId="{8978C989-722E-4812-B452-C941CF28B0DB}"/>
    <pc:docChg chg="modSld">
      <pc:chgData name="Michelle Barabasz" userId="eb96b1af5425ed1a" providerId="LiveId" clId="{8978C989-722E-4812-B452-C941CF28B0DB}" dt="2024-04-25T12:47:44.476" v="14" actId="1076"/>
      <pc:docMkLst>
        <pc:docMk/>
      </pc:docMkLst>
      <pc:sldChg chg="modSp mod">
        <pc:chgData name="Michelle Barabasz" userId="eb96b1af5425ed1a" providerId="LiveId" clId="{8978C989-722E-4812-B452-C941CF28B0DB}" dt="2024-04-25T12:45:15.590" v="11" actId="14100"/>
        <pc:sldMkLst>
          <pc:docMk/>
          <pc:sldMk cId="0" sldId="265"/>
        </pc:sldMkLst>
        <pc:spChg chg="mod">
          <ac:chgData name="Michelle Barabasz" userId="eb96b1af5425ed1a" providerId="LiveId" clId="{8978C989-722E-4812-B452-C941CF28B0DB}" dt="2024-04-25T12:45:02.231" v="9" actId="1076"/>
          <ac:spMkLst>
            <pc:docMk/>
            <pc:sldMk cId="0" sldId="265"/>
            <ac:spMk id="210" creationId="{00000000-0000-0000-0000-000000000000}"/>
          </ac:spMkLst>
        </pc:spChg>
        <pc:spChg chg="mod">
          <ac:chgData name="Michelle Barabasz" userId="eb96b1af5425ed1a" providerId="LiveId" clId="{8978C989-722E-4812-B452-C941CF28B0DB}" dt="2024-04-25T12:44:58.941" v="8" actId="1076"/>
          <ac:spMkLst>
            <pc:docMk/>
            <pc:sldMk cId="0" sldId="265"/>
            <ac:spMk id="213" creationId="{00000000-0000-0000-0000-000000000000}"/>
          </ac:spMkLst>
        </pc:spChg>
        <pc:spChg chg="mod">
          <ac:chgData name="Michelle Barabasz" userId="eb96b1af5425ed1a" providerId="LiveId" clId="{8978C989-722E-4812-B452-C941CF28B0DB}" dt="2024-04-25T12:44:47.327" v="5" actId="1076"/>
          <ac:spMkLst>
            <pc:docMk/>
            <pc:sldMk cId="0" sldId="265"/>
            <ac:spMk id="217" creationId="{00000000-0000-0000-0000-000000000000}"/>
          </ac:spMkLst>
        </pc:spChg>
        <pc:spChg chg="mod">
          <ac:chgData name="Michelle Barabasz" userId="eb96b1af5425ed1a" providerId="LiveId" clId="{8978C989-722E-4812-B452-C941CF28B0DB}" dt="2024-04-25T12:44:50.674" v="6" actId="1076"/>
          <ac:spMkLst>
            <pc:docMk/>
            <pc:sldMk cId="0" sldId="265"/>
            <ac:spMk id="218" creationId="{00000000-0000-0000-0000-000000000000}"/>
          </ac:spMkLst>
        </pc:spChg>
        <pc:grpChg chg="mod">
          <ac:chgData name="Michelle Barabasz" userId="eb96b1af5425ed1a" providerId="LiveId" clId="{8978C989-722E-4812-B452-C941CF28B0DB}" dt="2024-04-25T12:44:29.591" v="2" actId="14100"/>
          <ac:grpSpMkLst>
            <pc:docMk/>
            <pc:sldMk cId="0" sldId="265"/>
            <ac:grpSpMk id="197" creationId="{00000000-0000-0000-0000-000000000000}"/>
          </ac:grpSpMkLst>
        </pc:grpChg>
        <pc:grpChg chg="mod">
          <ac:chgData name="Michelle Barabasz" userId="eb96b1af5425ed1a" providerId="LiveId" clId="{8978C989-722E-4812-B452-C941CF28B0DB}" dt="2024-04-25T12:45:08" v="10" actId="14100"/>
          <ac:grpSpMkLst>
            <pc:docMk/>
            <pc:sldMk cId="0" sldId="265"/>
            <ac:grpSpMk id="202" creationId="{00000000-0000-0000-0000-000000000000}"/>
          </ac:grpSpMkLst>
        </pc:grpChg>
        <pc:grpChg chg="mod">
          <ac:chgData name="Michelle Barabasz" userId="eb96b1af5425ed1a" providerId="LiveId" clId="{8978C989-722E-4812-B452-C941CF28B0DB}" dt="2024-04-25T12:45:15.590" v="11" actId="14100"/>
          <ac:grpSpMkLst>
            <pc:docMk/>
            <pc:sldMk cId="0" sldId="265"/>
            <ac:grpSpMk id="205" creationId="{00000000-0000-0000-0000-000000000000}"/>
          </ac:grpSpMkLst>
        </pc:grpChg>
        <pc:grpChg chg="mod">
          <ac:chgData name="Michelle Barabasz" userId="eb96b1af5425ed1a" providerId="LiveId" clId="{8978C989-722E-4812-B452-C941CF28B0DB}" dt="2024-04-25T12:44:44.438" v="4" actId="1076"/>
          <ac:grpSpMkLst>
            <pc:docMk/>
            <pc:sldMk cId="0" sldId="265"/>
            <ac:grpSpMk id="214" creationId="{00000000-0000-0000-0000-000000000000}"/>
          </ac:grpSpMkLst>
        </pc:grpChg>
      </pc:sldChg>
      <pc:sldChg chg="modSp mod">
        <pc:chgData name="Michelle Barabasz" userId="eb96b1af5425ed1a" providerId="LiveId" clId="{8978C989-722E-4812-B452-C941CF28B0DB}" dt="2024-04-25T12:45:46.252" v="12" actId="1076"/>
        <pc:sldMkLst>
          <pc:docMk/>
          <pc:sldMk cId="0" sldId="266"/>
        </pc:sldMkLst>
        <pc:spChg chg="mod">
          <ac:chgData name="Michelle Barabasz" userId="eb96b1af5425ed1a" providerId="LiveId" clId="{8978C989-722E-4812-B452-C941CF28B0DB}" dt="2024-04-25T12:44:20.011" v="0" actId="1076"/>
          <ac:spMkLst>
            <pc:docMk/>
            <pc:sldMk cId="0" sldId="266"/>
            <ac:spMk id="224" creationId="{00000000-0000-0000-0000-000000000000}"/>
          </ac:spMkLst>
        </pc:spChg>
        <pc:graphicFrameChg chg="mod">
          <ac:chgData name="Michelle Barabasz" userId="eb96b1af5425ed1a" providerId="LiveId" clId="{8978C989-722E-4812-B452-C941CF28B0DB}" dt="2024-04-25T12:45:46.252" v="12" actId="1076"/>
          <ac:graphicFrameMkLst>
            <pc:docMk/>
            <pc:sldMk cId="0" sldId="266"/>
            <ac:graphicFrameMk id="226" creationId="{00000000-0000-0000-0000-000000000000}"/>
          </ac:graphicFrameMkLst>
        </pc:graphicFrameChg>
      </pc:sldChg>
      <pc:sldChg chg="modSp mod">
        <pc:chgData name="Michelle Barabasz" userId="eb96b1af5425ed1a" providerId="LiveId" clId="{8978C989-722E-4812-B452-C941CF28B0DB}" dt="2024-04-25T12:47:44.476" v="14" actId="1076"/>
        <pc:sldMkLst>
          <pc:docMk/>
          <pc:sldMk cId="0" sldId="269"/>
        </pc:sldMkLst>
        <pc:spChg chg="mod">
          <ac:chgData name="Michelle Barabasz" userId="eb96b1af5425ed1a" providerId="LiveId" clId="{8978C989-722E-4812-B452-C941CF28B0DB}" dt="2024-04-25T12:47:44.476" v="14" actId="1076"/>
          <ac:spMkLst>
            <pc:docMk/>
            <pc:sldMk cId="0" sldId="269"/>
            <ac:spMk id="26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ceeb8b2d98_0_4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g2ceeb8b2d98_0_4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ceeb8b2d9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g2ceeb8b2d9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ceeb8b2d9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ceeb8b2d98_0_1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ceeb8b2d98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g2ceeb8b2d98_0_1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3" name="Google Shape;2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ceeb8b2d98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5" name="Google Shape;265;g2ceeb8b2d98_0_2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ceeb8b2d98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g2ceeb8b2d98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ceeb8b2d9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cant say definitely </a:t>
            </a:r>
            <a:endParaRPr/>
          </a:p>
        </p:txBody>
      </p:sp>
      <p:sp>
        <p:nvSpPr>
          <p:cNvPr id="294" name="Google Shape;294;g2ceeb8b2d98_0_3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2ceeb8b2d98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2ceeb8b2d98_0_3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ceeb8b2d98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6" name="Google Shape;326;g2ceeb8b2d98_0_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f7e9396610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7" name="Google Shape;337;g1f7e9396610_1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f7e9396610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g1f7e9396610_1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f7e9396610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g1f7e9396610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f7e9396610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1f7e9396610_1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cf5566bc6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2cf5566bc68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ceeb8b2d98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Economic Implications:</a:t>
            </a:r>
            <a:endParaRPr/>
          </a:p>
          <a:p>
            <a:pPr marL="0" lvl="0" indent="0" algn="l" rtl="0">
              <a:spcBef>
                <a:spcPts val="0"/>
              </a:spcBef>
              <a:spcAft>
                <a:spcPts val="0"/>
              </a:spcAft>
              <a:buClr>
                <a:schemeClr val="dk1"/>
              </a:buClr>
              <a:buSzPts val="1100"/>
              <a:buFont typeface="Arial"/>
              <a:buNone/>
            </a:pPr>
            <a:r>
              <a:rPr lang="en-US"/>
              <a:t>1. Unemployment and Economic Stability:</a:t>
            </a:r>
            <a:endParaRPr/>
          </a:p>
          <a:p>
            <a:pPr marL="0" lvl="0" indent="0" algn="l" rtl="0">
              <a:spcBef>
                <a:spcPts val="0"/>
              </a:spcBef>
              <a:spcAft>
                <a:spcPts val="0"/>
              </a:spcAft>
              <a:buClr>
                <a:schemeClr val="dk1"/>
              </a:buClr>
              <a:buSzPts val="1100"/>
              <a:buFont typeface="Arial"/>
              <a:buNone/>
            </a:pPr>
            <a:r>
              <a:rPr lang="en-US"/>
              <a:t>   - Layoffs contribute to higher unemployment rates, which can destabilize economic conditions by reducing consumer confidence and spending. This, in turn, may necessitate policy interventions aimed at economic stabilization or growth stimulation to counteract the negative effects.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2. Impact on Financial Markets:</a:t>
            </a:r>
            <a:endParaRPr/>
          </a:p>
          <a:p>
            <a:pPr marL="0" lvl="0" indent="0" algn="l" rtl="0">
              <a:spcBef>
                <a:spcPts val="0"/>
              </a:spcBef>
              <a:spcAft>
                <a:spcPts val="0"/>
              </a:spcAft>
              <a:buClr>
                <a:schemeClr val="dk1"/>
              </a:buClr>
              <a:buSzPts val="1100"/>
              <a:buFont typeface="Arial"/>
              <a:buNone/>
            </a:pPr>
            <a:r>
              <a:rPr lang="en-US"/>
              <a:t>   - Layoffs can lead to volatility in financial markets, as observed in the stock market reactions. Positive reactions may occur if layoffs are perceived as beneficial restructuring efforts to improve operational efficiency. Conversely, negative reactions can arise from concerns over the company's future viability.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3. Interest Rates Correlation:</a:t>
            </a:r>
            <a:endParaRPr/>
          </a:p>
          <a:p>
            <a:pPr marL="0" lvl="0" indent="0" algn="l" rtl="0">
              <a:spcBef>
                <a:spcPts val="0"/>
              </a:spcBef>
              <a:spcAft>
                <a:spcPts val="0"/>
              </a:spcAft>
              <a:buClr>
                <a:schemeClr val="dk1"/>
              </a:buClr>
              <a:buSzPts val="1100"/>
              <a:buFont typeface="Arial"/>
              <a:buNone/>
            </a:pPr>
            <a:r>
              <a:rPr lang="en-US"/>
              <a:t>   - The study suggests an inverse relationship between interest rates and layoffs. Lower interest rates might encourage layoffs as companies take advantage of cheaper financing to restructure during economically favorable conditions. Conversely, rising interest rates may discourage layoffs by increasing the cost of borrowing.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 Business Implications:</a:t>
            </a:r>
            <a:endParaRPr/>
          </a:p>
          <a:p>
            <a:pPr marL="0" lvl="0" indent="0" algn="l" rtl="0">
              <a:spcBef>
                <a:spcPts val="0"/>
              </a:spcBef>
              <a:spcAft>
                <a:spcPts val="0"/>
              </a:spcAft>
              <a:buClr>
                <a:schemeClr val="dk1"/>
              </a:buClr>
              <a:buSzPts val="1100"/>
              <a:buFont typeface="Arial"/>
              <a:buNone/>
            </a:pPr>
            <a:r>
              <a:rPr lang="en-US"/>
              <a:t>1. Long-Term Corporate Health:</a:t>
            </a:r>
            <a:endParaRPr/>
          </a:p>
          <a:p>
            <a:pPr marL="0" lvl="0" indent="0" algn="l" rtl="0">
              <a:spcBef>
                <a:spcPts val="0"/>
              </a:spcBef>
              <a:spcAft>
                <a:spcPts val="0"/>
              </a:spcAft>
              <a:buClr>
                <a:schemeClr val="dk1"/>
              </a:buClr>
              <a:buSzPts val="1100"/>
              <a:buFont typeface="Arial"/>
              <a:buNone/>
            </a:pPr>
            <a:r>
              <a:rPr lang="en-US"/>
              <a:t>   - While layoffs may provide immediate financial relief, they often have long-term consequences that can affect a company's health. Potential negative impacts include decreased morale, innovation, and the loss of essential skills, which could undermine long-term business sustainability.</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2. Market Perception and Investor Sentiment:</a:t>
            </a:r>
            <a:endParaRPr/>
          </a:p>
          <a:p>
            <a:pPr marL="0" lvl="0" indent="0" algn="l" rtl="0">
              <a:spcBef>
                <a:spcPts val="0"/>
              </a:spcBef>
              <a:spcAft>
                <a:spcPts val="0"/>
              </a:spcAft>
              <a:buClr>
                <a:schemeClr val="dk1"/>
              </a:buClr>
              <a:buSzPts val="1100"/>
              <a:buFont typeface="Arial"/>
              <a:buNone/>
            </a:pPr>
            <a:r>
              <a:rPr lang="en-US"/>
              <a:t>   - The perception of layoffs by market participants can significantly influence a company's market valuation. Fluctuations in quarterly returns around the time of layoffs highlight the sensitivity of investors to such corporate restructuring moves.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3. Operational Efficiency vs. Employee Well-being:</a:t>
            </a:r>
            <a:endParaRPr/>
          </a:p>
          <a:p>
            <a:pPr marL="0" lvl="0" indent="0" algn="l" rtl="0">
              <a:spcBef>
                <a:spcPts val="0"/>
              </a:spcBef>
              <a:spcAft>
                <a:spcPts val="0"/>
              </a:spcAft>
              <a:buClr>
                <a:schemeClr val="dk1"/>
              </a:buClr>
              <a:buSzPts val="1100"/>
              <a:buFont typeface="Arial"/>
              <a:buNone/>
            </a:pPr>
            <a:r>
              <a:rPr lang="en-US"/>
              <a:t>   - The need to balance operational efficiency through layoffs with maintaining a supportive work environment is highlighted. This balance is crucial as layoffs can significantly impact employee morale and workplace stability, which are essential for long-term productivity and innovation.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89" name="Google Shape;389;g2ceeb8b2d98_0_3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ceeb8b2d98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1" name="Google Shape;401;g2ceeb8b2d98_0_4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cf5566bc68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g2cf5566bc68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ceeb8b2d9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 name="Google Shape;117;g2ceeb8b2d98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1. **Economic Impact**: Layoffs have a direct effect on the economy, not only through the increase in unemployment rates but also by influencing consumer confidence and spending. Understanding the financial aftermath helps policymakers and businesses make informed decisions that could stabilize or stimulate economic growth during downturns.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2. **Corporate Health and Sustainability**: Analyzing the financial outcomes of layoffs can reveal how such decisions affect a company's long-term sustainability. It's crucial to determine whether the immediate cost savings justify potential long-term drawbacks like decreased morale, reduced innovation capacity, and loss of skilled employees.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3. **Employee Well-being and Social Stability**: Layoffs can have profound effects on the well-being of employees, both those laid off and those who remain. Exploring these impacts can lead to better management practices and support systems that mitigate negative consequences, promoting a more stable and supportive work environment.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24" name="Google Shape;12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ceeb8b2d98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rgbClr val="ECECEC"/>
                </a:solidFill>
                <a:highlight>
                  <a:srgbClr val="212121"/>
                </a:highlight>
                <a:latin typeface="Roboto"/>
                <a:ea typeface="Roboto"/>
                <a:cs typeface="Roboto"/>
                <a:sym typeface="Roboto"/>
              </a:rPr>
              <a:t>In recent years, the tech industry has witnessed a significant flux in workforce management, with layoffs becoming a frequent strategy for companies aiming to optimize operations and manage financial resources. This trend has sparked a wide range of discussions about the economic and social impacts of such decisions, particularly as they affect some of the largest and most influential companies in the sector.</a:t>
            </a: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200">
                <a:solidFill>
                  <a:srgbClr val="ECECEC"/>
                </a:solidFill>
                <a:highlight>
                  <a:srgbClr val="212121"/>
                </a:highlight>
                <a:latin typeface="Roboto"/>
                <a:ea typeface="Roboto"/>
                <a:cs typeface="Roboto"/>
                <a:sym typeface="Roboto"/>
              </a:rPr>
              <a:t>Layoffs, often seen as a last resort during economic downturns, have increasingly been used in the tech industry not just as a reaction to financial distress, but also as a proactive approach to anticipated market changes, technological advancements, and shifts in corporate strategy. Companies like those in the FAANG group (Facebook, Apple, Amazon, Netflix, Google) have made headlines with substantial workforce reductions, despite their substantial market influence and capital.</a:t>
            </a: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200">
                <a:solidFill>
                  <a:srgbClr val="ECECEC"/>
                </a:solidFill>
                <a:highlight>
                  <a:srgbClr val="212121"/>
                </a:highlight>
                <a:latin typeface="Roboto"/>
                <a:ea typeface="Roboto"/>
                <a:cs typeface="Roboto"/>
                <a:sym typeface="Roboto"/>
              </a:rPr>
              <a:t>The data concerning layoffs in tech reveals patterns that are worth investigating to understand the broader implications. These include immediate financial effects such as cost savings and stock price reactions, as well as long-term impacts on company culture, employee morale, and innovation capacity. By analyzing these patterns, we can begin to comprehend the real price of layoffs beyond the apparent financial savings, examining whether they genuinely pay off and under what circumstances they might do so.</a:t>
            </a: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US" sz="1200">
                <a:solidFill>
                  <a:srgbClr val="ECECEC"/>
                </a:solidFill>
                <a:highlight>
                  <a:srgbClr val="212121"/>
                </a:highlight>
                <a:latin typeface="Roboto"/>
                <a:ea typeface="Roboto"/>
                <a:cs typeface="Roboto"/>
                <a:sym typeface="Roboto"/>
              </a:rPr>
              <a:t>As this presentation unfolds, we will delve deeper into the financial aftermath of workforce reductions, supported by rigorous data analysis and case studies, to provide a comprehensive view of the strategic role layoffs have come to play in the tech industry.</a:t>
            </a: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200">
              <a:solidFill>
                <a:srgbClr val="ECECEC"/>
              </a:solidFill>
              <a:highlight>
                <a:srgbClr val="212121"/>
              </a:highlight>
              <a:latin typeface="Roboto"/>
              <a:ea typeface="Roboto"/>
              <a:cs typeface="Roboto"/>
              <a:sym typeface="Roboto"/>
            </a:endParaRPr>
          </a:p>
          <a:p>
            <a:pPr marL="0" lvl="0" indent="0" algn="l" rtl="0">
              <a:spcBef>
                <a:spcPts val="0"/>
              </a:spcBef>
              <a:spcAft>
                <a:spcPts val="0"/>
              </a:spcAft>
              <a:buNone/>
            </a:pPr>
            <a:endParaRPr sz="1200">
              <a:solidFill>
                <a:srgbClr val="ECECEC"/>
              </a:solidFill>
              <a:highlight>
                <a:srgbClr val="212121"/>
              </a:highlight>
              <a:latin typeface="Roboto"/>
              <a:ea typeface="Roboto"/>
              <a:cs typeface="Roboto"/>
              <a:sym typeface="Roboto"/>
            </a:endParaRPr>
          </a:p>
        </p:txBody>
      </p:sp>
      <p:sp>
        <p:nvSpPr>
          <p:cNvPr id="146" name="Google Shape;146;g2ceeb8b2d98_0_16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eeb8b2d98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2ceeb8b2d98_0_4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ceeb8b2d98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 name="Google Shape;171;g2ceeb8b2d98_0_10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ceeb8b2d98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ceeb8b2d98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ceeb8b2d9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2ceeb8b2d98_0_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2"/>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3"/>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3"/>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4"/>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4"/>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6"/>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6"/>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7"/>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7"/>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8"/>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8"/>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8"/>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8"/>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0"/>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0"/>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20"/>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1"/>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1"/>
          <p:cNvSpPr>
            <a:spLocks noGrp="1"/>
          </p:cNvSpPr>
          <p:nvPr>
            <p:ph type="pic" idx="2"/>
          </p:nvPr>
        </p:nvSpPr>
        <p:spPr>
          <a:xfrm>
            <a:off x="1792288" y="612775"/>
            <a:ext cx="5486400" cy="4114800"/>
          </a:xfrm>
          <a:prstGeom prst="rect">
            <a:avLst/>
          </a:prstGeom>
          <a:noFill/>
          <a:ln>
            <a:noFill/>
          </a:ln>
        </p:spPr>
      </p:sp>
      <p:sp>
        <p:nvSpPr>
          <p:cNvPr id="64" name="Google Shape;64;p21"/>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s://a16z.com/why-software-is-eating-the-worl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hyperlink" Target="https://www.warntracker.co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layoffs.fyi" TargetMode="External"/><Relationship Id="rId11" Type="http://schemas.openxmlformats.org/officeDocument/2006/relationships/image" Target="../media/image13.png"/><Relationship Id="rId5" Type="http://schemas.openxmlformats.org/officeDocument/2006/relationships/hyperlink" Target="https://fred.stlouisfed.org/series/FEDFUNDS" TargetMode="External"/><Relationship Id="rId10" Type="http://schemas.openxmlformats.org/officeDocument/2006/relationships/image" Target="../media/image12.png"/><Relationship Id="rId4" Type="http://schemas.openxmlformats.org/officeDocument/2006/relationships/image" Target="../media/image9.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CA"/>
          </a:p>
        </p:txBody>
      </p:sp>
      <p:sp>
        <p:nvSpPr>
          <p:cNvPr id="85" name="Google Shape;85;p1"/>
          <p:cNvSpPr/>
          <p:nvPr/>
        </p:nvSpPr>
        <p:spPr>
          <a:xfrm rot="7659121">
            <a:off x="15091031"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4">
              <a:alphaModFix/>
            </a:blip>
            <a:stretch>
              <a:fillRect/>
            </a:stretch>
          </a:blipFill>
          <a:ln>
            <a:noFill/>
          </a:ln>
        </p:spPr>
        <p:txBody>
          <a:bodyPr/>
          <a:lstStyle/>
          <a:p>
            <a:endParaRPr lang="en-CA"/>
          </a:p>
        </p:txBody>
      </p:sp>
      <p:sp>
        <p:nvSpPr>
          <p:cNvPr id="86" name="Google Shape;86;p1"/>
          <p:cNvSpPr/>
          <p:nvPr/>
        </p:nvSpPr>
        <p:spPr>
          <a:xfrm>
            <a:off x="-3258071" y="-4629150"/>
            <a:ext cx="9022634" cy="9258300"/>
          </a:xfrm>
          <a:custGeom>
            <a:avLst/>
            <a:gdLst/>
            <a:ahLst/>
            <a:cxnLst/>
            <a:rect l="l" t="t" r="r" b="b"/>
            <a:pathLst>
              <a:path w="9022634" h="9258300" extrusionOk="0">
                <a:moveTo>
                  <a:pt x="0" y="0"/>
                </a:moveTo>
                <a:lnTo>
                  <a:pt x="9022634" y="0"/>
                </a:lnTo>
                <a:lnTo>
                  <a:pt x="9022634" y="9258300"/>
                </a:lnTo>
                <a:lnTo>
                  <a:pt x="0" y="9258300"/>
                </a:lnTo>
                <a:lnTo>
                  <a:pt x="0" y="0"/>
                </a:lnTo>
                <a:close/>
              </a:path>
            </a:pathLst>
          </a:custGeom>
          <a:blipFill rotWithShape="1">
            <a:blip r:embed="rId4">
              <a:alphaModFix/>
            </a:blip>
            <a:stretch>
              <a:fillRect/>
            </a:stretch>
          </a:blipFill>
          <a:ln>
            <a:noFill/>
          </a:ln>
        </p:spPr>
        <p:txBody>
          <a:bodyPr/>
          <a:lstStyle/>
          <a:p>
            <a:endParaRPr lang="en-CA"/>
          </a:p>
        </p:txBody>
      </p:sp>
      <p:grpSp>
        <p:nvGrpSpPr>
          <p:cNvPr id="87" name="Google Shape;87;p1"/>
          <p:cNvGrpSpPr/>
          <p:nvPr/>
        </p:nvGrpSpPr>
        <p:grpSpPr>
          <a:xfrm>
            <a:off x="4236200" y="177176"/>
            <a:ext cx="9815442" cy="8197965"/>
            <a:chOff x="0" y="-19050"/>
            <a:chExt cx="1895495" cy="831850"/>
          </a:xfrm>
        </p:grpSpPr>
        <p:sp>
          <p:nvSpPr>
            <p:cNvPr id="88" name="Google Shape;88;p1"/>
            <p:cNvSpPr/>
            <p:nvPr/>
          </p:nvSpPr>
          <p:spPr>
            <a:xfrm>
              <a:off x="0" y="0"/>
              <a:ext cx="1895495" cy="812800"/>
            </a:xfrm>
            <a:custGeom>
              <a:avLst/>
              <a:gdLst/>
              <a:ahLst/>
              <a:cxnLst/>
              <a:rect l="l" t="t" r="r" b="b"/>
              <a:pathLst>
                <a:path w="1895495" h="812800" extrusionOk="0">
                  <a:moveTo>
                    <a:pt x="0" y="0"/>
                  </a:moveTo>
                  <a:lnTo>
                    <a:pt x="1895495" y="0"/>
                  </a:lnTo>
                  <a:lnTo>
                    <a:pt x="1895495" y="812800"/>
                  </a:lnTo>
                  <a:lnTo>
                    <a:pt x="0" y="812800"/>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a:lstStyle/>
            <a:p>
              <a:endParaRPr lang="en-CA"/>
            </a:p>
          </p:txBody>
        </p:sp>
        <p:sp>
          <p:nvSpPr>
            <p:cNvPr id="89" name="Google Shape;89;p1"/>
            <p:cNvSpPr txBox="1"/>
            <p:nvPr/>
          </p:nvSpPr>
          <p:spPr>
            <a:xfrm>
              <a:off x="0" y="-19050"/>
              <a:ext cx="1895495" cy="83185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0" name="Google Shape;90;p1"/>
          <p:cNvSpPr txBox="1"/>
          <p:nvPr/>
        </p:nvSpPr>
        <p:spPr>
          <a:xfrm>
            <a:off x="4236297" y="730886"/>
            <a:ext cx="9815400" cy="4382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4237" b="1">
                <a:solidFill>
                  <a:srgbClr val="231F20"/>
                </a:solidFill>
                <a:latin typeface="Oswald"/>
                <a:ea typeface="Oswald"/>
                <a:cs typeface="Oswald"/>
                <a:sym typeface="Oswald"/>
              </a:rPr>
              <a:t>Do Layoffs Pay Off?</a:t>
            </a:r>
            <a:endParaRPr sz="100"/>
          </a:p>
        </p:txBody>
      </p:sp>
      <p:sp>
        <p:nvSpPr>
          <p:cNvPr id="91" name="Google Shape;91;p1"/>
          <p:cNvSpPr txBox="1"/>
          <p:nvPr/>
        </p:nvSpPr>
        <p:spPr>
          <a:xfrm>
            <a:off x="4236297" y="5113584"/>
            <a:ext cx="9815400" cy="3261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62" b="1">
                <a:solidFill>
                  <a:srgbClr val="231F20"/>
                </a:solidFill>
                <a:latin typeface="Oswald"/>
                <a:ea typeface="Oswald"/>
                <a:cs typeface="Oswald"/>
                <a:sym typeface="Oswald"/>
              </a:rPr>
              <a:t>Analyzing the Financial Aftermath of Workforce Reductions. </a:t>
            </a:r>
            <a:endParaRPr/>
          </a:p>
        </p:txBody>
      </p:sp>
      <p:sp>
        <p:nvSpPr>
          <p:cNvPr id="92" name="Google Shape;92;p1"/>
          <p:cNvSpPr txBox="1"/>
          <p:nvPr/>
        </p:nvSpPr>
        <p:spPr>
          <a:xfrm>
            <a:off x="4250400" y="8531525"/>
            <a:ext cx="9815400" cy="119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Calibri"/>
                <a:ea typeface="Calibri"/>
                <a:cs typeface="Calibri"/>
                <a:sym typeface="Calibri"/>
              </a:rPr>
              <a:t>By Jared Arvind Balakrishnan, Dhevin De Silva &amp; Michelle Barabasz </a:t>
            </a:r>
            <a:endParaRPr sz="32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g2ceeb8b2d98_0_478"/>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grpSp>
        <p:nvGrpSpPr>
          <p:cNvPr id="197" name="Google Shape;197;g2ceeb8b2d98_0_478"/>
          <p:cNvGrpSpPr/>
          <p:nvPr/>
        </p:nvGrpSpPr>
        <p:grpSpPr>
          <a:xfrm>
            <a:off x="419225" y="1606324"/>
            <a:ext cx="8305542" cy="3334102"/>
            <a:chOff x="0" y="-19050"/>
            <a:chExt cx="3682024" cy="765900"/>
          </a:xfrm>
        </p:grpSpPr>
        <p:sp>
          <p:nvSpPr>
            <p:cNvPr id="198" name="Google Shape;198;g2ceeb8b2d98_0_478"/>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199" name="Google Shape;199;g2ceeb8b2d98_0_478"/>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0" name="Google Shape;200;g2ceeb8b2d98_0_478"/>
          <p:cNvSpPr txBox="1"/>
          <p:nvPr/>
        </p:nvSpPr>
        <p:spPr>
          <a:xfrm>
            <a:off x="1197475" y="528725"/>
            <a:ext cx="163197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Data Normalization and Preprocessing</a:t>
            </a:r>
            <a:endParaRPr sz="7000">
              <a:latin typeface="Inter"/>
              <a:ea typeface="Inter"/>
              <a:cs typeface="Inter"/>
              <a:sym typeface="Inter"/>
            </a:endParaRPr>
          </a:p>
        </p:txBody>
      </p:sp>
      <p:sp>
        <p:nvSpPr>
          <p:cNvPr id="201" name="Google Shape;201;g2ceeb8b2d98_0_478"/>
          <p:cNvSpPr txBox="1"/>
          <p:nvPr/>
        </p:nvSpPr>
        <p:spPr>
          <a:xfrm>
            <a:off x="3908899" y="6522486"/>
            <a:ext cx="7132200" cy="215400"/>
          </a:xfrm>
          <a:prstGeom prst="rect">
            <a:avLst/>
          </a:prstGeom>
          <a:noFill/>
          <a:ln>
            <a:noFill/>
          </a:ln>
        </p:spPr>
        <p:txBody>
          <a:bodyPr spcFirstLastPara="1" wrap="square" lIns="0" tIns="0" rIns="0" bIns="0" anchor="t" anchorCtr="0">
            <a:spAutoFit/>
          </a:bodyPr>
          <a:lstStyle/>
          <a:p>
            <a:pPr marL="0" marR="0" lvl="0" indent="0" algn="l" rtl="0">
              <a:lnSpc>
                <a:spcPct val="138009"/>
              </a:lnSpc>
              <a:spcBef>
                <a:spcPts val="0"/>
              </a:spcBef>
              <a:spcAft>
                <a:spcPts val="0"/>
              </a:spcAft>
              <a:buNone/>
            </a:pPr>
            <a:endParaRPr/>
          </a:p>
        </p:txBody>
      </p:sp>
      <p:grpSp>
        <p:nvGrpSpPr>
          <p:cNvPr id="202" name="Google Shape;202;g2ceeb8b2d98_0_478"/>
          <p:cNvGrpSpPr/>
          <p:nvPr/>
        </p:nvGrpSpPr>
        <p:grpSpPr>
          <a:xfrm>
            <a:off x="9071775" y="4376057"/>
            <a:ext cx="8305542" cy="5470421"/>
            <a:chOff x="0" y="-19050"/>
            <a:chExt cx="3682024" cy="765900"/>
          </a:xfrm>
        </p:grpSpPr>
        <p:sp>
          <p:nvSpPr>
            <p:cNvPr id="203" name="Google Shape;203;g2ceeb8b2d98_0_478"/>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204" name="Google Shape;204;g2ceeb8b2d98_0_478"/>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05" name="Google Shape;205;g2ceeb8b2d98_0_478"/>
          <p:cNvGrpSpPr/>
          <p:nvPr/>
        </p:nvGrpSpPr>
        <p:grpSpPr>
          <a:xfrm>
            <a:off x="9071775" y="1606323"/>
            <a:ext cx="8305542" cy="2697365"/>
            <a:chOff x="0" y="-19050"/>
            <a:chExt cx="3682024" cy="765900"/>
          </a:xfrm>
        </p:grpSpPr>
        <p:sp>
          <p:nvSpPr>
            <p:cNvPr id="206" name="Google Shape;206;g2ceeb8b2d98_0_478"/>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207" name="Google Shape;207;g2ceeb8b2d98_0_478"/>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08" name="Google Shape;208;g2ceeb8b2d98_0_478"/>
          <p:cNvSpPr/>
          <p:nvPr/>
        </p:nvSpPr>
        <p:spPr>
          <a:xfrm>
            <a:off x="627175" y="1877100"/>
            <a:ext cx="8069100" cy="85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457200" lvl="0" indent="0" algn="ctr" rtl="0">
              <a:spcBef>
                <a:spcPts val="0"/>
              </a:spcBef>
              <a:spcAft>
                <a:spcPts val="0"/>
              </a:spcAft>
              <a:buNone/>
            </a:pPr>
            <a:r>
              <a:rPr lang="en-US" sz="3500">
                <a:solidFill>
                  <a:schemeClr val="lt1"/>
                </a:solidFill>
                <a:latin typeface="Inter"/>
                <a:ea typeface="Inter"/>
                <a:cs typeface="Inter"/>
                <a:sym typeface="Inter"/>
              </a:rPr>
              <a:t>1. Importing Data and Initial Setup</a:t>
            </a:r>
            <a:endParaRPr sz="3500">
              <a:solidFill>
                <a:schemeClr val="lt1"/>
              </a:solidFill>
              <a:latin typeface="Inter"/>
              <a:ea typeface="Inter"/>
              <a:cs typeface="Inter"/>
              <a:sym typeface="Inter"/>
            </a:endParaRPr>
          </a:p>
        </p:txBody>
      </p:sp>
      <p:sp>
        <p:nvSpPr>
          <p:cNvPr id="209" name="Google Shape;209;g2ceeb8b2d98_0_478"/>
          <p:cNvSpPr/>
          <p:nvPr/>
        </p:nvSpPr>
        <p:spPr>
          <a:xfrm>
            <a:off x="9308150" y="1877100"/>
            <a:ext cx="7693500" cy="85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a:solidFill>
                  <a:schemeClr val="lt1"/>
                </a:solidFill>
                <a:latin typeface="Inter"/>
                <a:ea typeface="Inter"/>
                <a:cs typeface="Inter"/>
                <a:sym typeface="Inter"/>
              </a:rPr>
              <a:t>3. Date Normalization &amp; Conversion</a:t>
            </a:r>
            <a:endParaRPr sz="3500">
              <a:solidFill>
                <a:schemeClr val="lt1"/>
              </a:solidFill>
              <a:latin typeface="Inter"/>
              <a:ea typeface="Inter"/>
              <a:cs typeface="Inter"/>
              <a:sym typeface="Inter"/>
            </a:endParaRPr>
          </a:p>
        </p:txBody>
      </p:sp>
      <p:sp>
        <p:nvSpPr>
          <p:cNvPr id="210" name="Google Shape;210;g2ceeb8b2d98_0_478"/>
          <p:cNvSpPr/>
          <p:nvPr/>
        </p:nvSpPr>
        <p:spPr>
          <a:xfrm>
            <a:off x="9447400" y="4628718"/>
            <a:ext cx="7554300" cy="85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dirty="0">
                <a:solidFill>
                  <a:schemeClr val="lt1"/>
                </a:solidFill>
                <a:latin typeface="Inter"/>
                <a:ea typeface="Inter"/>
                <a:cs typeface="Inter"/>
                <a:sym typeface="Inter"/>
              </a:rPr>
              <a:t>4. Merging Datasets</a:t>
            </a:r>
            <a:endParaRPr sz="3500" dirty="0">
              <a:solidFill>
                <a:schemeClr val="lt1"/>
              </a:solidFill>
              <a:latin typeface="Inter"/>
              <a:ea typeface="Inter"/>
              <a:cs typeface="Inter"/>
              <a:sym typeface="Inter"/>
            </a:endParaRPr>
          </a:p>
        </p:txBody>
      </p:sp>
      <p:sp>
        <p:nvSpPr>
          <p:cNvPr id="211" name="Google Shape;211;g2ceeb8b2d98_0_478"/>
          <p:cNvSpPr txBox="1"/>
          <p:nvPr/>
        </p:nvSpPr>
        <p:spPr>
          <a:xfrm>
            <a:off x="766375" y="2693963"/>
            <a:ext cx="7554300" cy="8541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Inter"/>
              <a:buChar char="●"/>
            </a:pPr>
            <a:r>
              <a:rPr lang="en-US" sz="3200" dirty="0">
                <a:solidFill>
                  <a:schemeClr val="dk1"/>
                </a:solidFill>
                <a:latin typeface="Inter"/>
                <a:ea typeface="Inter"/>
                <a:cs typeface="Inter"/>
                <a:sym typeface="Inter"/>
              </a:rPr>
              <a:t>Datasets are imported using the </a:t>
            </a:r>
            <a:r>
              <a:rPr lang="en-US" sz="3200" i="1" dirty="0">
                <a:solidFill>
                  <a:schemeClr val="dk1"/>
                </a:solidFill>
                <a:latin typeface="Inter"/>
                <a:ea typeface="Inter"/>
                <a:cs typeface="Inter"/>
                <a:sym typeface="Inter"/>
              </a:rPr>
              <a:t>pandas</a:t>
            </a:r>
            <a:r>
              <a:rPr lang="en-US" sz="3200" dirty="0">
                <a:solidFill>
                  <a:schemeClr val="dk1"/>
                </a:solidFill>
                <a:latin typeface="Inter"/>
                <a:ea typeface="Inter"/>
                <a:cs typeface="Inter"/>
                <a:sym typeface="Inter"/>
              </a:rPr>
              <a:t> package in python.</a:t>
            </a:r>
            <a:endParaRPr sz="3200" dirty="0">
              <a:solidFill>
                <a:schemeClr val="dk1"/>
              </a:solidFill>
              <a:latin typeface="Inter"/>
              <a:ea typeface="Inter"/>
              <a:cs typeface="Inter"/>
              <a:sym typeface="Inter"/>
            </a:endParaRPr>
          </a:p>
          <a:p>
            <a:pPr marL="457200" lvl="0" indent="-431800" algn="l" rtl="0">
              <a:spcBef>
                <a:spcPts val="0"/>
              </a:spcBef>
              <a:spcAft>
                <a:spcPts val="0"/>
              </a:spcAft>
              <a:buClr>
                <a:schemeClr val="dk1"/>
              </a:buClr>
              <a:buSzPts val="3200"/>
              <a:buFont typeface="Inter"/>
              <a:buChar char="●"/>
            </a:pPr>
            <a:r>
              <a:rPr lang="en-US" sz="3200" dirty="0">
                <a:solidFill>
                  <a:schemeClr val="dk1"/>
                </a:solidFill>
                <a:latin typeface="Inter"/>
                <a:ea typeface="Inter"/>
                <a:cs typeface="Inter"/>
                <a:sym typeface="Inter"/>
              </a:rPr>
              <a:t>Check for missing values and outliers. </a:t>
            </a:r>
            <a:endParaRPr sz="3200" dirty="0">
              <a:solidFill>
                <a:schemeClr val="dk1"/>
              </a:solidFill>
              <a:latin typeface="Inter"/>
              <a:ea typeface="Inter"/>
              <a:cs typeface="Inter"/>
              <a:sym typeface="Inter"/>
            </a:endParaRPr>
          </a:p>
        </p:txBody>
      </p:sp>
      <p:sp>
        <p:nvSpPr>
          <p:cNvPr id="212" name="Google Shape;212;g2ceeb8b2d98_0_478"/>
          <p:cNvSpPr txBox="1"/>
          <p:nvPr/>
        </p:nvSpPr>
        <p:spPr>
          <a:xfrm>
            <a:off x="9308150" y="2756250"/>
            <a:ext cx="7554300" cy="1440000"/>
          </a:xfrm>
          <a:prstGeom prst="rect">
            <a:avLst/>
          </a:prstGeom>
          <a:noFill/>
          <a:ln>
            <a:noFill/>
          </a:ln>
        </p:spPr>
        <p:txBody>
          <a:bodyPr spcFirstLastPara="1" wrap="square" lIns="91425" tIns="91425" rIns="91425" bIns="91425" anchor="t" anchorCtr="0">
            <a:noAutofit/>
          </a:bodyPr>
          <a:lstStyle/>
          <a:p>
            <a:pPr marL="457200" lvl="0" indent="-431800" algn="just" rtl="0">
              <a:spcBef>
                <a:spcPts val="0"/>
              </a:spcBef>
              <a:spcAft>
                <a:spcPts val="0"/>
              </a:spcAft>
              <a:buClr>
                <a:schemeClr val="dk1"/>
              </a:buClr>
              <a:buSzPts val="3200"/>
              <a:buFont typeface="Inter"/>
              <a:buChar char="●"/>
            </a:pPr>
            <a:r>
              <a:rPr lang="en-US" sz="3200" dirty="0">
                <a:solidFill>
                  <a:schemeClr val="dk1"/>
                </a:solidFill>
                <a:latin typeface="Inter"/>
                <a:ea typeface="Inter"/>
                <a:cs typeface="Inter"/>
                <a:sym typeface="Inter"/>
              </a:rPr>
              <a:t>Convert all date columns to </a:t>
            </a:r>
            <a:r>
              <a:rPr lang="en-US" sz="3200" i="1" dirty="0">
                <a:solidFill>
                  <a:schemeClr val="dk1"/>
                </a:solidFill>
                <a:latin typeface="Inter"/>
                <a:ea typeface="Inter"/>
                <a:cs typeface="Inter"/>
                <a:sym typeface="Inter"/>
              </a:rPr>
              <a:t>datetime </a:t>
            </a:r>
            <a:r>
              <a:rPr lang="en-US" sz="3200" dirty="0">
                <a:solidFill>
                  <a:schemeClr val="dk1"/>
                </a:solidFill>
                <a:latin typeface="Inter"/>
                <a:ea typeface="Inter"/>
                <a:cs typeface="Inter"/>
                <a:sym typeface="Inter"/>
              </a:rPr>
              <a:t>columns for time-series operations. </a:t>
            </a:r>
            <a:endParaRPr sz="3200" dirty="0">
              <a:solidFill>
                <a:schemeClr val="dk1"/>
              </a:solidFill>
              <a:latin typeface="Inter"/>
              <a:ea typeface="Inter"/>
              <a:cs typeface="Inter"/>
              <a:sym typeface="Inter"/>
            </a:endParaRPr>
          </a:p>
        </p:txBody>
      </p:sp>
      <p:sp>
        <p:nvSpPr>
          <p:cNvPr id="213" name="Google Shape;213;g2ceeb8b2d98_0_478"/>
          <p:cNvSpPr txBox="1"/>
          <p:nvPr/>
        </p:nvSpPr>
        <p:spPr>
          <a:xfrm>
            <a:off x="9447400" y="5555187"/>
            <a:ext cx="7554300" cy="4130995"/>
          </a:xfrm>
          <a:prstGeom prst="rect">
            <a:avLst/>
          </a:prstGeom>
          <a:noFill/>
          <a:ln>
            <a:noFill/>
          </a:ln>
        </p:spPr>
        <p:txBody>
          <a:bodyPr spcFirstLastPara="1" wrap="square" lIns="91425" tIns="91425" rIns="91425" bIns="91425" anchor="t" anchorCtr="0">
            <a:noAutofit/>
          </a:bodyPr>
          <a:lstStyle/>
          <a:p>
            <a:pPr marL="457200" lvl="0" indent="-412750" algn="just" rtl="0">
              <a:spcBef>
                <a:spcPts val="0"/>
              </a:spcBef>
              <a:spcAft>
                <a:spcPts val="0"/>
              </a:spcAft>
              <a:buClr>
                <a:schemeClr val="dk1"/>
              </a:buClr>
              <a:buSzPts val="2900"/>
              <a:buFont typeface="Inter"/>
              <a:buChar char="●"/>
            </a:pPr>
            <a:r>
              <a:rPr lang="en-US" sz="2900" dirty="0">
                <a:solidFill>
                  <a:schemeClr val="dk1"/>
                </a:solidFill>
                <a:latin typeface="Inter"/>
                <a:ea typeface="Inter"/>
                <a:cs typeface="Inter"/>
                <a:sym typeface="Inter"/>
              </a:rPr>
              <a:t>Merging Strategy: Using </a:t>
            </a:r>
            <a:r>
              <a:rPr lang="en-US" sz="2900" dirty="0" err="1">
                <a:solidFill>
                  <a:schemeClr val="dk1"/>
                </a:solidFill>
                <a:latin typeface="Inter"/>
                <a:ea typeface="Inter"/>
                <a:cs typeface="Inter"/>
                <a:sym typeface="Inter"/>
              </a:rPr>
              <a:t>merge_asof</a:t>
            </a:r>
            <a:r>
              <a:rPr lang="en-US" sz="2900" dirty="0">
                <a:solidFill>
                  <a:schemeClr val="dk1"/>
                </a:solidFill>
                <a:latin typeface="Inter"/>
                <a:ea typeface="Inter"/>
                <a:cs typeface="Inter"/>
                <a:sym typeface="Inter"/>
              </a:rPr>
              <a:t> for merging layoffs data with financial data based on the closest date without going past it, ensuring accurate matching of events to financial records.</a:t>
            </a:r>
            <a:endParaRPr sz="2900" dirty="0">
              <a:solidFill>
                <a:schemeClr val="dk1"/>
              </a:solidFill>
              <a:latin typeface="Inter"/>
              <a:ea typeface="Inter"/>
              <a:cs typeface="Inter"/>
              <a:sym typeface="Inter"/>
            </a:endParaRPr>
          </a:p>
          <a:p>
            <a:pPr marL="457200" lvl="0" indent="-412750" algn="just" rtl="0">
              <a:spcBef>
                <a:spcPts val="0"/>
              </a:spcBef>
              <a:spcAft>
                <a:spcPts val="0"/>
              </a:spcAft>
              <a:buClr>
                <a:schemeClr val="dk1"/>
              </a:buClr>
              <a:buSzPts val="2900"/>
              <a:buFont typeface="Inter"/>
              <a:buChar char="●"/>
            </a:pPr>
            <a:r>
              <a:rPr lang="en-US" sz="2900" dirty="0">
                <a:solidFill>
                  <a:schemeClr val="dk1"/>
                </a:solidFill>
                <a:latin typeface="Inter"/>
                <a:ea typeface="Inter"/>
                <a:cs typeface="Inter"/>
                <a:sym typeface="Inter"/>
              </a:rPr>
              <a:t>Variable for Merging: Merging was done on </a:t>
            </a:r>
            <a:r>
              <a:rPr lang="en-US" sz="2900" i="1" dirty="0" err="1">
                <a:solidFill>
                  <a:schemeClr val="dk1"/>
                </a:solidFill>
                <a:latin typeface="Inter"/>
                <a:ea typeface="Inter"/>
                <a:cs typeface="Inter"/>
                <a:sym typeface="Inter"/>
              </a:rPr>
              <a:t>datadate</a:t>
            </a:r>
            <a:r>
              <a:rPr lang="en-US" sz="2900" i="1" dirty="0">
                <a:solidFill>
                  <a:schemeClr val="dk1"/>
                </a:solidFill>
                <a:latin typeface="Inter"/>
                <a:ea typeface="Inter"/>
                <a:cs typeface="Inter"/>
                <a:sym typeface="Inter"/>
              </a:rPr>
              <a:t> </a:t>
            </a:r>
            <a:r>
              <a:rPr lang="en-US" sz="2900" dirty="0">
                <a:solidFill>
                  <a:schemeClr val="dk1"/>
                </a:solidFill>
                <a:latin typeface="Inter"/>
                <a:ea typeface="Inter"/>
                <a:cs typeface="Inter"/>
                <a:sym typeface="Inter"/>
              </a:rPr>
              <a:t>from </a:t>
            </a:r>
            <a:r>
              <a:rPr lang="en-US" sz="2900" dirty="0" err="1">
                <a:solidFill>
                  <a:schemeClr val="dk1"/>
                </a:solidFill>
                <a:latin typeface="Inter"/>
                <a:ea typeface="Inter"/>
                <a:cs typeface="Inter"/>
                <a:sym typeface="Inter"/>
              </a:rPr>
              <a:t>quarterly_faang</a:t>
            </a:r>
            <a:r>
              <a:rPr lang="en-US" sz="2900" dirty="0">
                <a:solidFill>
                  <a:schemeClr val="dk1"/>
                </a:solidFill>
                <a:latin typeface="Inter"/>
                <a:ea typeface="Inter"/>
                <a:cs typeface="Inter"/>
                <a:sym typeface="Inter"/>
              </a:rPr>
              <a:t> and </a:t>
            </a:r>
            <a:r>
              <a:rPr lang="en-US" sz="2900" i="1" dirty="0">
                <a:solidFill>
                  <a:schemeClr val="dk1"/>
                </a:solidFill>
                <a:latin typeface="Inter"/>
                <a:ea typeface="Inter"/>
                <a:cs typeface="Inter"/>
                <a:sym typeface="Inter"/>
              </a:rPr>
              <a:t>Layoff Date</a:t>
            </a:r>
            <a:r>
              <a:rPr lang="en-US" sz="2900" dirty="0">
                <a:solidFill>
                  <a:schemeClr val="dk1"/>
                </a:solidFill>
                <a:latin typeface="Inter"/>
                <a:ea typeface="Inter"/>
                <a:cs typeface="Inter"/>
                <a:sym typeface="Inter"/>
              </a:rPr>
              <a:t> from </a:t>
            </a:r>
            <a:r>
              <a:rPr lang="en-US" sz="2900" dirty="0" err="1">
                <a:solidFill>
                  <a:schemeClr val="dk1"/>
                </a:solidFill>
                <a:latin typeface="Inter"/>
                <a:ea typeface="Inter"/>
                <a:cs typeface="Inter"/>
                <a:sym typeface="Inter"/>
              </a:rPr>
              <a:t>layoffs_warn</a:t>
            </a:r>
            <a:r>
              <a:rPr lang="en-US" sz="2900" dirty="0">
                <a:solidFill>
                  <a:schemeClr val="dk1"/>
                </a:solidFill>
                <a:latin typeface="Inter"/>
                <a:ea typeface="Inter"/>
                <a:cs typeface="Inter"/>
                <a:sym typeface="Inter"/>
              </a:rPr>
              <a:t>, using the company ticker. </a:t>
            </a:r>
            <a:endParaRPr sz="2900" dirty="0">
              <a:solidFill>
                <a:schemeClr val="dk1"/>
              </a:solidFill>
              <a:latin typeface="Inter"/>
              <a:ea typeface="Inter"/>
              <a:cs typeface="Inter"/>
              <a:sym typeface="Inter"/>
            </a:endParaRPr>
          </a:p>
        </p:txBody>
      </p:sp>
      <p:grpSp>
        <p:nvGrpSpPr>
          <p:cNvPr id="214" name="Google Shape;214;g2ceeb8b2d98_0_478"/>
          <p:cNvGrpSpPr/>
          <p:nvPr/>
        </p:nvGrpSpPr>
        <p:grpSpPr>
          <a:xfrm>
            <a:off x="383117" y="5669480"/>
            <a:ext cx="8305542" cy="3808208"/>
            <a:chOff x="0" y="-19050"/>
            <a:chExt cx="3682024" cy="765900"/>
          </a:xfrm>
        </p:grpSpPr>
        <p:sp>
          <p:nvSpPr>
            <p:cNvPr id="215" name="Google Shape;215;g2ceeb8b2d98_0_478"/>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216" name="Google Shape;216;g2ceeb8b2d98_0_478"/>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7" name="Google Shape;217;g2ceeb8b2d98_0_478"/>
          <p:cNvSpPr/>
          <p:nvPr/>
        </p:nvSpPr>
        <p:spPr>
          <a:xfrm>
            <a:off x="758598" y="5904549"/>
            <a:ext cx="7554300" cy="8541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3500" dirty="0">
                <a:solidFill>
                  <a:schemeClr val="lt1"/>
                </a:solidFill>
                <a:latin typeface="Inter"/>
                <a:ea typeface="Inter"/>
                <a:cs typeface="Inter"/>
                <a:sym typeface="Inter"/>
              </a:rPr>
              <a:t>2. </a:t>
            </a:r>
            <a:r>
              <a:rPr lang="en-US" sz="3500" dirty="0" err="1">
                <a:solidFill>
                  <a:schemeClr val="lt1"/>
                </a:solidFill>
                <a:latin typeface="Inter"/>
                <a:ea typeface="Inter"/>
                <a:cs typeface="Inter"/>
                <a:sym typeface="Inter"/>
              </a:rPr>
              <a:t>Winsorizing</a:t>
            </a:r>
            <a:r>
              <a:rPr lang="en-US" sz="3500" dirty="0">
                <a:solidFill>
                  <a:schemeClr val="lt1"/>
                </a:solidFill>
                <a:latin typeface="Inter"/>
                <a:ea typeface="Inter"/>
                <a:cs typeface="Inter"/>
                <a:sym typeface="Inter"/>
              </a:rPr>
              <a:t> extreme values</a:t>
            </a:r>
            <a:endParaRPr sz="3500" dirty="0">
              <a:solidFill>
                <a:schemeClr val="lt1"/>
              </a:solidFill>
              <a:latin typeface="Inter"/>
              <a:ea typeface="Inter"/>
              <a:cs typeface="Inter"/>
              <a:sym typeface="Inter"/>
            </a:endParaRPr>
          </a:p>
        </p:txBody>
      </p:sp>
      <p:sp>
        <p:nvSpPr>
          <p:cNvPr id="218" name="Google Shape;218;g2ceeb8b2d98_0_478"/>
          <p:cNvSpPr txBox="1"/>
          <p:nvPr/>
        </p:nvSpPr>
        <p:spPr>
          <a:xfrm>
            <a:off x="627175" y="6853369"/>
            <a:ext cx="7554300" cy="2437500"/>
          </a:xfrm>
          <a:prstGeom prst="rect">
            <a:avLst/>
          </a:prstGeom>
          <a:noFill/>
          <a:ln>
            <a:noFill/>
          </a:ln>
        </p:spPr>
        <p:txBody>
          <a:bodyPr spcFirstLastPara="1" wrap="square" lIns="91425" tIns="91425" rIns="91425" bIns="91425" anchor="t" anchorCtr="0">
            <a:noAutofit/>
          </a:bodyPr>
          <a:lstStyle/>
          <a:p>
            <a:pPr marL="457200" lvl="0" indent="-431800" algn="just" rtl="0">
              <a:spcBef>
                <a:spcPts val="0"/>
              </a:spcBef>
              <a:spcAft>
                <a:spcPts val="0"/>
              </a:spcAft>
              <a:buClr>
                <a:schemeClr val="dk1"/>
              </a:buClr>
              <a:buSzPts val="3200"/>
              <a:buFont typeface="Inter"/>
              <a:buChar char="●"/>
            </a:pPr>
            <a:r>
              <a:rPr lang="en-US" sz="3200" dirty="0" err="1">
                <a:solidFill>
                  <a:schemeClr val="dk1"/>
                </a:solidFill>
                <a:latin typeface="Inter"/>
                <a:ea typeface="Inter"/>
                <a:cs typeface="Inter"/>
                <a:sym typeface="Inter"/>
              </a:rPr>
              <a:t>Winsorization</a:t>
            </a:r>
            <a:r>
              <a:rPr lang="en-US" sz="3200" dirty="0">
                <a:solidFill>
                  <a:schemeClr val="dk1"/>
                </a:solidFill>
                <a:latin typeface="Inter"/>
                <a:ea typeface="Inter"/>
                <a:cs typeface="Inter"/>
                <a:sym typeface="Inter"/>
              </a:rPr>
              <a:t> was applied to the financial ratios by replacing extreme values at the 5th and 95th percentiles with the values at these percentiles.</a:t>
            </a:r>
            <a:endParaRPr sz="3200" dirty="0">
              <a:solidFill>
                <a:schemeClr val="dk1"/>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g2ceeb8b2d98_0_58"/>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224" name="Google Shape;224;g2ceeb8b2d98_0_58"/>
          <p:cNvSpPr txBox="1"/>
          <p:nvPr/>
        </p:nvSpPr>
        <p:spPr>
          <a:xfrm>
            <a:off x="-170850" y="0"/>
            <a:ext cx="18629700" cy="1077600"/>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7000" dirty="0">
                <a:solidFill>
                  <a:srgbClr val="231F20"/>
                </a:solidFill>
                <a:latin typeface="Inter"/>
                <a:ea typeface="Inter"/>
                <a:cs typeface="Inter"/>
                <a:sym typeface="Inter"/>
              </a:rPr>
              <a:t>Financial Ratios and Other Metrics</a:t>
            </a:r>
            <a:endParaRPr sz="7000" dirty="0">
              <a:latin typeface="Inter"/>
              <a:ea typeface="Inter"/>
              <a:cs typeface="Inter"/>
              <a:sym typeface="Inter"/>
            </a:endParaRPr>
          </a:p>
        </p:txBody>
      </p:sp>
      <p:sp>
        <p:nvSpPr>
          <p:cNvPr id="225" name="Google Shape;225;g2ceeb8b2d98_0_58"/>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CA"/>
          </a:p>
        </p:txBody>
      </p:sp>
      <p:graphicFrame>
        <p:nvGraphicFramePr>
          <p:cNvPr id="226" name="Google Shape;226;g2ceeb8b2d98_0_58"/>
          <p:cNvGraphicFramePr/>
          <p:nvPr>
            <p:extLst>
              <p:ext uri="{D42A27DB-BD31-4B8C-83A1-F6EECF244321}">
                <p14:modId xmlns:p14="http://schemas.microsoft.com/office/powerpoint/2010/main" val="1432298728"/>
              </p:ext>
            </p:extLst>
          </p:nvPr>
        </p:nvGraphicFramePr>
        <p:xfrm>
          <a:off x="890775" y="1179015"/>
          <a:ext cx="16506450" cy="9006570"/>
        </p:xfrm>
        <a:graphic>
          <a:graphicData uri="http://schemas.openxmlformats.org/drawingml/2006/table">
            <a:tbl>
              <a:tblPr>
                <a:noFill/>
                <a:tableStyleId>{5BECD2C8-1C8F-48D7-BAD6-DECE7C09A46F}</a:tableStyleId>
              </a:tblPr>
              <a:tblGrid>
                <a:gridCol w="2414600">
                  <a:extLst>
                    <a:ext uri="{9D8B030D-6E8A-4147-A177-3AD203B41FA5}">
                      <a16:colId xmlns:a16="http://schemas.microsoft.com/office/drawing/2014/main" val="20000"/>
                    </a:ext>
                  </a:extLst>
                </a:gridCol>
                <a:gridCol w="4482800">
                  <a:extLst>
                    <a:ext uri="{9D8B030D-6E8A-4147-A177-3AD203B41FA5}">
                      <a16:colId xmlns:a16="http://schemas.microsoft.com/office/drawing/2014/main" val="20001"/>
                    </a:ext>
                  </a:extLst>
                </a:gridCol>
                <a:gridCol w="9609050">
                  <a:extLst>
                    <a:ext uri="{9D8B030D-6E8A-4147-A177-3AD203B41FA5}">
                      <a16:colId xmlns:a16="http://schemas.microsoft.com/office/drawing/2014/main" val="20002"/>
                    </a:ext>
                  </a:extLst>
                </a:gridCol>
              </a:tblGrid>
              <a:tr h="448850">
                <a:tc>
                  <a:txBody>
                    <a:bodyPr/>
                    <a:lstStyle/>
                    <a:p>
                      <a:pPr marL="0" lvl="0" indent="0" algn="ctr" rtl="0">
                        <a:spcBef>
                          <a:spcPts val="0"/>
                        </a:spcBef>
                        <a:spcAft>
                          <a:spcPts val="0"/>
                        </a:spcAft>
                        <a:buNone/>
                      </a:pPr>
                      <a:r>
                        <a:rPr lang="en-US" sz="2100" b="1">
                          <a:latin typeface="Inter"/>
                          <a:ea typeface="Inter"/>
                          <a:cs typeface="Inter"/>
                          <a:sym typeface="Inter"/>
                        </a:rPr>
                        <a:t>Ratio</a:t>
                      </a:r>
                      <a:endParaRPr sz="2100" b="1">
                        <a:latin typeface="Inter"/>
                        <a:ea typeface="Inter"/>
                        <a:cs typeface="Inter"/>
                        <a:sym typeface="Inter"/>
                      </a:endParaRPr>
                    </a:p>
                  </a:txBody>
                  <a:tcPr marL="91425" marR="91425" marT="91425" marB="91425">
                    <a:solidFill>
                      <a:srgbClr val="CCCCCC"/>
                    </a:solidFill>
                  </a:tcPr>
                </a:tc>
                <a:tc>
                  <a:txBody>
                    <a:bodyPr/>
                    <a:lstStyle/>
                    <a:p>
                      <a:pPr marL="0" lvl="0" indent="0" algn="ctr" rtl="0">
                        <a:spcBef>
                          <a:spcPts val="0"/>
                        </a:spcBef>
                        <a:spcAft>
                          <a:spcPts val="0"/>
                        </a:spcAft>
                        <a:buNone/>
                      </a:pPr>
                      <a:r>
                        <a:rPr lang="en-US" sz="2100" b="1">
                          <a:latin typeface="Inter"/>
                          <a:ea typeface="Inter"/>
                          <a:cs typeface="Inter"/>
                          <a:sym typeface="Inter"/>
                        </a:rPr>
                        <a:t>Formula</a:t>
                      </a:r>
                      <a:endParaRPr sz="2100" b="1">
                        <a:latin typeface="Inter"/>
                        <a:ea typeface="Inter"/>
                        <a:cs typeface="Inter"/>
                        <a:sym typeface="Inter"/>
                      </a:endParaRPr>
                    </a:p>
                  </a:txBody>
                  <a:tcPr marL="91425" marR="91425" marT="91425" marB="91425">
                    <a:solidFill>
                      <a:srgbClr val="CCCCCC"/>
                    </a:solidFill>
                  </a:tcPr>
                </a:tc>
                <a:tc>
                  <a:txBody>
                    <a:bodyPr/>
                    <a:lstStyle/>
                    <a:p>
                      <a:pPr marL="0" lvl="0" indent="0" algn="ctr" rtl="0">
                        <a:spcBef>
                          <a:spcPts val="0"/>
                        </a:spcBef>
                        <a:spcAft>
                          <a:spcPts val="0"/>
                        </a:spcAft>
                        <a:buNone/>
                      </a:pPr>
                      <a:r>
                        <a:rPr lang="en-US" sz="2100" b="1">
                          <a:latin typeface="Inter"/>
                          <a:ea typeface="Inter"/>
                          <a:cs typeface="Inter"/>
                          <a:sym typeface="Inter"/>
                        </a:rPr>
                        <a:t>Significance</a:t>
                      </a:r>
                      <a:endParaRPr sz="2100" b="1">
                        <a:latin typeface="Inter"/>
                        <a:ea typeface="Inter"/>
                        <a:cs typeface="Inter"/>
                        <a:sym typeface="Inter"/>
                      </a:endParaRPr>
                    </a:p>
                  </a:txBody>
                  <a:tcPr marL="91425" marR="91425" marT="91425" marB="91425">
                    <a:solidFill>
                      <a:srgbClr val="CCCCCC"/>
                    </a:solidFill>
                  </a:tcPr>
                </a:tc>
                <a:extLst>
                  <a:ext uri="{0D108BD9-81ED-4DB2-BD59-A6C34878D82A}">
                    <a16:rowId xmlns:a16="http://schemas.microsoft.com/office/drawing/2014/main" val="10000"/>
                  </a:ext>
                </a:extLst>
              </a:tr>
              <a:tr h="1029750">
                <a:tc>
                  <a:txBody>
                    <a:bodyPr/>
                    <a:lstStyle/>
                    <a:p>
                      <a:pPr marL="0" lvl="0" indent="0" algn="l" rtl="0">
                        <a:spcBef>
                          <a:spcPts val="0"/>
                        </a:spcBef>
                        <a:spcAft>
                          <a:spcPts val="0"/>
                        </a:spcAft>
                        <a:buNone/>
                      </a:pPr>
                      <a:r>
                        <a:rPr lang="en-US" sz="2100" b="1">
                          <a:latin typeface="Inter"/>
                          <a:ea typeface="Inter"/>
                          <a:cs typeface="Inter"/>
                          <a:sym typeface="Inter"/>
                        </a:rPr>
                        <a:t>Earnings per Share (EPS)</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(Net Income-Preferred Dividends)/Average Outstanding Shares</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Represents the portion of a company’s profit allocated to each outstanding share of common stock, serving as an indicator of a company’s financial health.</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1610650">
                <a:tc>
                  <a:txBody>
                    <a:bodyPr/>
                    <a:lstStyle/>
                    <a:p>
                      <a:pPr marL="0" lvl="0" indent="0" algn="l" rtl="0">
                        <a:spcBef>
                          <a:spcPts val="0"/>
                        </a:spcBef>
                        <a:spcAft>
                          <a:spcPts val="0"/>
                        </a:spcAft>
                        <a:buNone/>
                      </a:pPr>
                      <a:r>
                        <a:rPr lang="en-US" sz="2100" b="1">
                          <a:latin typeface="Inter"/>
                          <a:ea typeface="Inter"/>
                          <a:cs typeface="Inter"/>
                          <a:sym typeface="Inter"/>
                        </a:rPr>
                        <a:t>Earnings Before Interest, Taxes, Depreciation, and Amortization (EBITDA)</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Net Income+Interest+Taxes+Depreciation+Amortization</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Compares the profitability between companies and industries because it removes the effects of financing and accounting decisions. </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2"/>
                  </a:ext>
                </a:extLst>
              </a:tr>
              <a:tr h="1029750">
                <a:tc>
                  <a:txBody>
                    <a:bodyPr/>
                    <a:lstStyle/>
                    <a:p>
                      <a:pPr marL="0" lvl="0" indent="0" algn="l" rtl="0">
                        <a:spcBef>
                          <a:spcPts val="0"/>
                        </a:spcBef>
                        <a:spcAft>
                          <a:spcPts val="0"/>
                        </a:spcAft>
                        <a:buNone/>
                      </a:pPr>
                      <a:r>
                        <a:rPr lang="en-US" sz="2100" b="1">
                          <a:latin typeface="Inter"/>
                          <a:ea typeface="Inter"/>
                          <a:cs typeface="Inter"/>
                          <a:sym typeface="Inter"/>
                        </a:rPr>
                        <a:t>Operating Margin</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Operating Income/Revenue</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Measures how much of each dollar of revenues is left over after paying variable costs of production. Is a good indicator of the operational efficiency.</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739300">
                <a:tc>
                  <a:txBody>
                    <a:bodyPr/>
                    <a:lstStyle/>
                    <a:p>
                      <a:pPr marL="0" lvl="0" indent="0" algn="l" rtl="0">
                        <a:spcBef>
                          <a:spcPts val="0"/>
                        </a:spcBef>
                        <a:spcAft>
                          <a:spcPts val="0"/>
                        </a:spcAft>
                        <a:buNone/>
                      </a:pPr>
                      <a:r>
                        <a:rPr lang="en-US" sz="2100" b="1">
                          <a:latin typeface="Inter"/>
                          <a:ea typeface="Inter"/>
                          <a:cs typeface="Inter"/>
                          <a:sym typeface="Inter"/>
                        </a:rPr>
                        <a:t>Debt to Equity Ratio</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Total Debt/Total Shareholders’ Equity</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A higher ratio means the company is more leveraged, relying more on debt to finance its growth, which can increase financial risk.</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r h="739300">
                <a:tc>
                  <a:txBody>
                    <a:bodyPr/>
                    <a:lstStyle/>
                    <a:p>
                      <a:pPr marL="0" lvl="0" indent="0" algn="l" rtl="0">
                        <a:spcBef>
                          <a:spcPts val="0"/>
                        </a:spcBef>
                        <a:spcAft>
                          <a:spcPts val="0"/>
                        </a:spcAft>
                        <a:buNone/>
                      </a:pPr>
                      <a:r>
                        <a:rPr lang="en-US" sz="2100" b="1">
                          <a:latin typeface="Inter"/>
                          <a:ea typeface="Inter"/>
                          <a:cs typeface="Inter"/>
                          <a:sym typeface="Inter"/>
                        </a:rPr>
                        <a:t>Return on Assets (ROA)</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Net Income/Total Assets</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Shows how efficiently a company can manage its assets to product profits during a period. </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5"/>
                  </a:ext>
                </a:extLst>
              </a:tr>
              <a:tr h="739300">
                <a:tc>
                  <a:txBody>
                    <a:bodyPr/>
                    <a:lstStyle/>
                    <a:p>
                      <a:pPr marL="0" lvl="0" indent="0" algn="l" rtl="0">
                        <a:spcBef>
                          <a:spcPts val="0"/>
                        </a:spcBef>
                        <a:spcAft>
                          <a:spcPts val="0"/>
                        </a:spcAft>
                        <a:buNone/>
                      </a:pPr>
                      <a:r>
                        <a:rPr lang="en-US" sz="2100" b="1">
                          <a:latin typeface="Inter"/>
                          <a:ea typeface="Inter"/>
                          <a:cs typeface="Inter"/>
                          <a:sym typeface="Inter"/>
                        </a:rPr>
                        <a:t>Return on Equity (ROE)</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Net Income/Shareholders’ Equity</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Measures how well a company uses investments to generate earnings growth. </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6"/>
                  </a:ext>
                </a:extLst>
              </a:tr>
              <a:tr h="739300">
                <a:tc>
                  <a:txBody>
                    <a:bodyPr/>
                    <a:lstStyle/>
                    <a:p>
                      <a:pPr marL="0" lvl="0" indent="0" algn="l" rtl="0">
                        <a:spcBef>
                          <a:spcPts val="0"/>
                        </a:spcBef>
                        <a:spcAft>
                          <a:spcPts val="0"/>
                        </a:spcAft>
                        <a:buNone/>
                      </a:pPr>
                      <a:r>
                        <a:rPr lang="en-US" sz="2100" b="1">
                          <a:latin typeface="Inter"/>
                          <a:ea typeface="Inter"/>
                          <a:cs typeface="Inter"/>
                          <a:sym typeface="Inter"/>
                        </a:rPr>
                        <a:t>Free Cash Flow</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Operating Cash Flow-Capital Expenditures</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Shows how much cash is available for the company to repay creditors, pay dividends, and make investments.</a:t>
                      </a:r>
                      <a:endParaRPr sz="2100">
                        <a:latin typeface="Inter"/>
                        <a:ea typeface="Inter"/>
                        <a:cs typeface="Inter"/>
                        <a:sym typeface="Inter"/>
                      </a:endParaRPr>
                    </a:p>
                  </a:txBody>
                  <a:tcPr marL="91425" marR="91425" marT="91425" marB="91425"/>
                </a:tc>
                <a:extLst>
                  <a:ext uri="{0D108BD9-81ED-4DB2-BD59-A6C34878D82A}">
                    <a16:rowId xmlns:a16="http://schemas.microsoft.com/office/drawing/2014/main" val="10007"/>
                  </a:ext>
                </a:extLst>
              </a:tr>
              <a:tr h="739300">
                <a:tc>
                  <a:txBody>
                    <a:bodyPr/>
                    <a:lstStyle/>
                    <a:p>
                      <a:pPr marL="0" lvl="0" indent="0" algn="l" rtl="0">
                        <a:spcBef>
                          <a:spcPts val="0"/>
                        </a:spcBef>
                        <a:spcAft>
                          <a:spcPts val="0"/>
                        </a:spcAft>
                        <a:buNone/>
                      </a:pPr>
                      <a:r>
                        <a:rPr lang="en-US" sz="2100" b="1">
                          <a:latin typeface="Inter"/>
                          <a:ea typeface="Inter"/>
                          <a:cs typeface="Inter"/>
                          <a:sym typeface="Inter"/>
                        </a:rPr>
                        <a:t>Current Ratio</a:t>
                      </a:r>
                      <a:endParaRPr sz="21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a:latin typeface="Inter"/>
                          <a:ea typeface="Inter"/>
                          <a:cs typeface="Inter"/>
                          <a:sym typeface="Inter"/>
                        </a:rPr>
                        <a:t>Current Assets/Current Liabilities</a:t>
                      </a:r>
                      <a:endParaRPr sz="21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100" dirty="0">
                          <a:latin typeface="Inter"/>
                          <a:ea typeface="Inter"/>
                          <a:cs typeface="Inter"/>
                          <a:sym typeface="Inter"/>
                        </a:rPr>
                        <a:t>Measures a company’s ability to pay off its short-term liabilities with its short-term assets. </a:t>
                      </a:r>
                      <a:endParaRPr sz="2100" dirty="0">
                        <a:latin typeface="Inter"/>
                        <a:ea typeface="Inter"/>
                        <a:cs typeface="Inter"/>
                        <a:sym typeface="Inter"/>
                      </a:endParaRPr>
                    </a:p>
                  </a:txBody>
                  <a:tcPr marL="91425" marR="91425" marT="91425" marB="91425"/>
                </a:tc>
                <a:extLst>
                  <a:ext uri="{0D108BD9-81ED-4DB2-BD59-A6C34878D82A}">
                    <a16:rowId xmlns:a16="http://schemas.microsoft.com/office/drawing/2014/main" val="10008"/>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0"/>
        <p:cNvGrpSpPr/>
        <p:nvPr/>
      </p:nvGrpSpPr>
      <p:grpSpPr>
        <a:xfrm>
          <a:off x="0" y="0"/>
          <a:ext cx="0" cy="0"/>
          <a:chOff x="0" y="0"/>
          <a:chExt cx="0" cy="0"/>
        </a:xfrm>
      </p:grpSpPr>
      <p:sp>
        <p:nvSpPr>
          <p:cNvPr id="231" name="Google Shape;231;g2ceeb8b2d98_0_119"/>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232" name="Google Shape;232;g2ceeb8b2d98_0_119"/>
          <p:cNvSpPr txBox="1"/>
          <p:nvPr/>
        </p:nvSpPr>
        <p:spPr>
          <a:xfrm>
            <a:off x="5295000" y="3587850"/>
            <a:ext cx="7698000" cy="31113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107">
                <a:solidFill>
                  <a:srgbClr val="FFFFFF"/>
                </a:solidFill>
                <a:latin typeface="Inter"/>
                <a:ea typeface="Inter"/>
                <a:cs typeface="Inter"/>
                <a:sym typeface="Inter"/>
              </a:rPr>
              <a:t>Analytical Approach</a:t>
            </a:r>
            <a:endParaRPr>
              <a:latin typeface="Inter"/>
              <a:ea typeface="Inter"/>
              <a:cs typeface="Inter"/>
              <a:sym typeface="Inter"/>
            </a:endParaRPr>
          </a:p>
        </p:txBody>
      </p:sp>
      <p:sp>
        <p:nvSpPr>
          <p:cNvPr id="233" name="Google Shape;233;g2ceeb8b2d98_0_119"/>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ceeb8b2d98_0_137"/>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grpSp>
        <p:nvGrpSpPr>
          <p:cNvPr id="239" name="Google Shape;239;g2ceeb8b2d98_0_137"/>
          <p:cNvGrpSpPr/>
          <p:nvPr/>
        </p:nvGrpSpPr>
        <p:grpSpPr>
          <a:xfrm>
            <a:off x="0" y="-72331"/>
            <a:ext cx="18288118" cy="3158641"/>
            <a:chOff x="0" y="-19050"/>
            <a:chExt cx="4816592" cy="831900"/>
          </a:xfrm>
        </p:grpSpPr>
        <p:sp>
          <p:nvSpPr>
            <p:cNvPr id="240" name="Google Shape;240;g2ceeb8b2d98_0_137"/>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A1A1A"/>
            </a:solidFill>
            <a:ln>
              <a:noFill/>
            </a:ln>
          </p:spPr>
          <p:txBody>
            <a:bodyPr/>
            <a:lstStyle/>
            <a:p>
              <a:endParaRPr lang="en-CA"/>
            </a:p>
          </p:txBody>
        </p:sp>
        <p:sp>
          <p:nvSpPr>
            <p:cNvPr id="241" name="Google Shape;241;g2ceeb8b2d98_0_137"/>
            <p:cNvSpPr txBox="1"/>
            <p:nvPr/>
          </p:nvSpPr>
          <p:spPr>
            <a:xfrm>
              <a:off x="0" y="-19050"/>
              <a:ext cx="48165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2" name="Google Shape;242;g2ceeb8b2d98_0_137"/>
          <p:cNvSpPr/>
          <p:nvPr/>
        </p:nvSpPr>
        <p:spPr>
          <a:xfrm>
            <a:off x="13451022" y="-4729397"/>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CA"/>
          </a:p>
        </p:txBody>
      </p:sp>
      <p:sp>
        <p:nvSpPr>
          <p:cNvPr id="243" name="Google Shape;243;g2ceeb8b2d98_0_137"/>
          <p:cNvSpPr/>
          <p:nvPr/>
        </p:nvSpPr>
        <p:spPr>
          <a:xfrm>
            <a:off x="-2851369" y="-3442596"/>
            <a:ext cx="6709932" cy="6885191"/>
          </a:xfrm>
          <a:custGeom>
            <a:avLst/>
            <a:gdLst/>
            <a:ahLst/>
            <a:cxnLst/>
            <a:rect l="l" t="t" r="r" b="b"/>
            <a:pathLst>
              <a:path w="6709932" h="6885191" extrusionOk="0">
                <a:moveTo>
                  <a:pt x="0" y="0"/>
                </a:moveTo>
                <a:lnTo>
                  <a:pt x="6709932" y="0"/>
                </a:lnTo>
                <a:lnTo>
                  <a:pt x="6709932" y="6885192"/>
                </a:lnTo>
                <a:lnTo>
                  <a:pt x="0" y="6885192"/>
                </a:lnTo>
                <a:lnTo>
                  <a:pt x="0" y="0"/>
                </a:lnTo>
                <a:close/>
              </a:path>
            </a:pathLst>
          </a:custGeom>
          <a:blipFill rotWithShape="1">
            <a:blip r:embed="rId4">
              <a:alphaModFix/>
            </a:blip>
            <a:stretch>
              <a:fillRect/>
            </a:stretch>
          </a:blipFill>
          <a:ln>
            <a:noFill/>
          </a:ln>
        </p:spPr>
        <p:txBody>
          <a:bodyPr/>
          <a:lstStyle/>
          <a:p>
            <a:endParaRPr lang="en-CA"/>
          </a:p>
        </p:txBody>
      </p:sp>
      <p:sp>
        <p:nvSpPr>
          <p:cNvPr id="244" name="Google Shape;244;g2ceeb8b2d98_0_137"/>
          <p:cNvSpPr txBox="1"/>
          <p:nvPr/>
        </p:nvSpPr>
        <p:spPr>
          <a:xfrm>
            <a:off x="451275" y="429538"/>
            <a:ext cx="17113800" cy="2154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a:solidFill>
                  <a:srgbClr val="FFFFFF"/>
                </a:solidFill>
                <a:latin typeface="Inter"/>
                <a:ea typeface="Inter"/>
                <a:cs typeface="Inter"/>
                <a:sym typeface="Inter"/>
              </a:rPr>
              <a:t>Analytical Methodology for Assessing Layoff Impact</a:t>
            </a:r>
            <a:endParaRPr sz="7000">
              <a:latin typeface="Inter"/>
              <a:ea typeface="Inter"/>
              <a:cs typeface="Inter"/>
              <a:sym typeface="Inter"/>
            </a:endParaRPr>
          </a:p>
        </p:txBody>
      </p:sp>
      <p:grpSp>
        <p:nvGrpSpPr>
          <p:cNvPr id="245" name="Google Shape;245;g2ceeb8b2d98_0_137"/>
          <p:cNvGrpSpPr/>
          <p:nvPr/>
        </p:nvGrpSpPr>
        <p:grpSpPr>
          <a:xfrm>
            <a:off x="536475" y="5519126"/>
            <a:ext cx="17462482" cy="2471973"/>
            <a:chOff x="0" y="-19050"/>
            <a:chExt cx="1744800" cy="561340"/>
          </a:xfrm>
        </p:grpSpPr>
        <p:sp>
          <p:nvSpPr>
            <p:cNvPr id="246" name="Google Shape;246;g2ceeb8b2d98_0_137"/>
            <p:cNvSpPr/>
            <p:nvPr/>
          </p:nvSpPr>
          <p:spPr>
            <a:xfrm>
              <a:off x="0" y="0"/>
              <a:ext cx="1744696" cy="542290"/>
            </a:xfrm>
            <a:custGeom>
              <a:avLst/>
              <a:gdLst/>
              <a:ahLst/>
              <a:cxnLst/>
              <a:rect l="l" t="t" r="r" b="b"/>
              <a:pathLst>
                <a:path w="1744696" h="542290" extrusionOk="0">
                  <a:moveTo>
                    <a:pt x="0" y="0"/>
                  </a:moveTo>
                  <a:lnTo>
                    <a:pt x="1744696" y="0"/>
                  </a:lnTo>
                  <a:lnTo>
                    <a:pt x="1744696" y="542290"/>
                  </a:lnTo>
                  <a:lnTo>
                    <a:pt x="0" y="542290"/>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a:lstStyle/>
            <a:p>
              <a:endParaRPr lang="en-CA"/>
            </a:p>
          </p:txBody>
        </p:sp>
        <p:sp>
          <p:nvSpPr>
            <p:cNvPr id="247" name="Google Shape;247;g2ceeb8b2d98_0_137"/>
            <p:cNvSpPr txBox="1"/>
            <p:nvPr/>
          </p:nvSpPr>
          <p:spPr>
            <a:xfrm>
              <a:off x="0" y="-19050"/>
              <a:ext cx="1744800" cy="5613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48" name="Google Shape;248;g2ceeb8b2d98_0_137"/>
          <p:cNvSpPr txBox="1"/>
          <p:nvPr/>
        </p:nvSpPr>
        <p:spPr>
          <a:xfrm>
            <a:off x="808200" y="5697600"/>
            <a:ext cx="16671600" cy="2115000"/>
          </a:xfrm>
          <a:prstGeom prst="rect">
            <a:avLst/>
          </a:prstGeom>
          <a:noFill/>
          <a:ln>
            <a:noFill/>
          </a:ln>
        </p:spPr>
        <p:txBody>
          <a:bodyPr spcFirstLastPara="1" wrap="square" lIns="0" tIns="0" rIns="0" bIns="0" anchor="t" anchorCtr="0">
            <a:spAutoFit/>
          </a:bodyPr>
          <a:lstStyle/>
          <a:p>
            <a:pPr marL="0" marR="0" lvl="0" indent="0" algn="l" rtl="0">
              <a:lnSpc>
                <a:spcPct val="138011"/>
              </a:lnSpc>
              <a:spcBef>
                <a:spcPts val="0"/>
              </a:spcBef>
              <a:spcAft>
                <a:spcPts val="0"/>
              </a:spcAft>
              <a:buNone/>
            </a:pPr>
            <a:r>
              <a:rPr lang="en-US" sz="3500" b="1">
                <a:latin typeface="Inter"/>
                <a:ea typeface="Inter"/>
                <a:cs typeface="Inter"/>
                <a:sym typeface="Inter"/>
              </a:rPr>
              <a:t>FINAL LAYOFF METHODOLOGY</a:t>
            </a:r>
            <a:endParaRPr sz="3500" b="1">
              <a:latin typeface="Inter"/>
              <a:ea typeface="Inter"/>
              <a:cs typeface="Inter"/>
              <a:sym typeface="Inter"/>
            </a:endParaRPr>
          </a:p>
          <a:p>
            <a:pPr marL="0" marR="0" lvl="0" indent="0" algn="l" rtl="0">
              <a:lnSpc>
                <a:spcPct val="115000"/>
              </a:lnSpc>
              <a:spcBef>
                <a:spcPts val="0"/>
              </a:spcBef>
              <a:spcAft>
                <a:spcPts val="0"/>
              </a:spcAft>
              <a:buNone/>
            </a:pPr>
            <a:r>
              <a:rPr lang="en-US" sz="2700">
                <a:latin typeface="Inter"/>
                <a:ea typeface="Inter"/>
                <a:cs typeface="Inter"/>
                <a:sym typeface="Inter"/>
              </a:rPr>
              <a:t>For this analysis, the year with the highest number of layoffs for each company was identified as the pivotal layoff period. Consequently, the 'before layoffs' phase refers to the time period leading up to this year, and the 'after layoffs' phase encompasses the time following that year.</a:t>
            </a:r>
            <a:endParaRPr sz="2700">
              <a:latin typeface="Inter"/>
              <a:ea typeface="Inter"/>
              <a:cs typeface="Inter"/>
              <a:sym typeface="Inter"/>
            </a:endParaRPr>
          </a:p>
        </p:txBody>
      </p:sp>
      <p:sp>
        <p:nvSpPr>
          <p:cNvPr id="249" name="Google Shape;249;g2ceeb8b2d98_0_137"/>
          <p:cNvSpPr txBox="1"/>
          <p:nvPr/>
        </p:nvSpPr>
        <p:spPr>
          <a:xfrm>
            <a:off x="236463" y="3274913"/>
            <a:ext cx="17815200" cy="2055600"/>
          </a:xfrm>
          <a:prstGeom prst="rect">
            <a:avLst/>
          </a:prstGeom>
          <a:noFill/>
          <a:ln>
            <a:noFill/>
          </a:ln>
        </p:spPr>
        <p:txBody>
          <a:bodyPr spcFirstLastPara="1" wrap="square" lIns="91425" tIns="91425" rIns="91425" bIns="91425" anchor="t" anchorCtr="0">
            <a:noAutofit/>
          </a:bodyPr>
          <a:lstStyle/>
          <a:p>
            <a:pPr marL="457200" lvl="0" indent="-431800" algn="l" rtl="0">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An extensive review of company records from 2020-2024 revealed multiple instances of layoffs. </a:t>
            </a:r>
            <a:endParaRPr sz="3200">
              <a:solidFill>
                <a:schemeClr val="dk1"/>
              </a:solidFill>
              <a:latin typeface="Inter"/>
              <a:ea typeface="Inter"/>
              <a:cs typeface="Inter"/>
              <a:sym typeface="Inter"/>
            </a:endParaRPr>
          </a:p>
          <a:p>
            <a:pPr marL="457200" lvl="0" indent="-431800" algn="l" rtl="0">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Various approaches, such as identifying the initial or final layoffs, were evaluated to pinpoint the most significant layoff event for each company.</a:t>
            </a:r>
            <a:endParaRPr sz="3200">
              <a:solidFill>
                <a:schemeClr val="dk1"/>
              </a:solidFill>
              <a:latin typeface="Inter"/>
              <a:ea typeface="Inter"/>
              <a:cs typeface="Inter"/>
              <a:sym typeface="Inter"/>
            </a:endParaRPr>
          </a:p>
          <a:p>
            <a:pPr marL="457200" lvl="0" indent="0" algn="l" rtl="0">
              <a:spcBef>
                <a:spcPts val="0"/>
              </a:spcBef>
              <a:spcAft>
                <a:spcPts val="0"/>
              </a:spcAft>
              <a:buNone/>
            </a:pPr>
            <a:endParaRPr sz="3200">
              <a:solidFill>
                <a:schemeClr val="dk1"/>
              </a:solidFill>
              <a:latin typeface="Inter"/>
              <a:ea typeface="Inter"/>
              <a:cs typeface="Inter"/>
              <a:sym typeface="Inter"/>
            </a:endParaRPr>
          </a:p>
          <a:p>
            <a:pPr marL="0" lvl="0" indent="0" algn="l" rtl="0">
              <a:spcBef>
                <a:spcPts val="0"/>
              </a:spcBef>
              <a:spcAft>
                <a:spcPts val="0"/>
              </a:spcAft>
              <a:buNone/>
            </a:pPr>
            <a:endParaRPr sz="3200">
              <a:solidFill>
                <a:schemeClr val="dk1"/>
              </a:solidFill>
              <a:latin typeface="Inter"/>
              <a:ea typeface="Inter"/>
              <a:cs typeface="Inter"/>
              <a:sym typeface="Inter"/>
            </a:endParaRPr>
          </a:p>
        </p:txBody>
      </p:sp>
      <p:sp>
        <p:nvSpPr>
          <p:cNvPr id="250" name="Google Shape;250;g2ceeb8b2d98_0_137"/>
          <p:cNvSpPr txBox="1"/>
          <p:nvPr/>
        </p:nvSpPr>
        <p:spPr>
          <a:xfrm>
            <a:off x="536475" y="8319100"/>
            <a:ext cx="16943400" cy="111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Subsequently, we computed the predetermined financial ratios for each company, segregating the data into two distinct segments: preceding and succeeding their respective "layoff period."</a:t>
            </a:r>
            <a:endParaRPr sz="3200">
              <a:solidFill>
                <a:schemeClr val="dk1"/>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CA"/>
          </a:p>
        </p:txBody>
      </p:sp>
      <p:sp>
        <p:nvSpPr>
          <p:cNvPr id="256" name="Google Shape;256;p4"/>
          <p:cNvSpPr txBox="1"/>
          <p:nvPr/>
        </p:nvSpPr>
        <p:spPr>
          <a:xfrm>
            <a:off x="468952" y="546800"/>
            <a:ext cx="173007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a:solidFill>
                  <a:srgbClr val="231F20"/>
                </a:solidFill>
                <a:latin typeface="Inter"/>
                <a:ea typeface="Inter"/>
                <a:cs typeface="Inter"/>
                <a:sym typeface="Inter"/>
              </a:rPr>
              <a:t>Analyzing Data Around Each Layoff Date</a:t>
            </a:r>
            <a:endParaRPr sz="7000">
              <a:latin typeface="Inter"/>
              <a:ea typeface="Inter"/>
              <a:cs typeface="Inter"/>
              <a:sym typeface="Inter"/>
            </a:endParaRPr>
          </a:p>
        </p:txBody>
      </p:sp>
      <p:sp>
        <p:nvSpPr>
          <p:cNvPr id="257" name="Google Shape;257;p4"/>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CA"/>
          </a:p>
        </p:txBody>
      </p:sp>
      <p:sp>
        <p:nvSpPr>
          <p:cNvPr id="258" name="Google Shape;258;p4"/>
          <p:cNvSpPr txBox="1"/>
          <p:nvPr/>
        </p:nvSpPr>
        <p:spPr>
          <a:xfrm>
            <a:off x="890150" y="2572425"/>
            <a:ext cx="8055900" cy="75222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Wanted to analyze the changes in EPS and EBITDA around each layoff date.</a:t>
            </a:r>
            <a:endParaRPr sz="2900">
              <a:solidFill>
                <a:schemeClr val="dk1"/>
              </a:solidFill>
              <a:latin typeface="Inter"/>
              <a:ea typeface="Inter"/>
              <a:cs typeface="Inter"/>
              <a:sym typeface="Inter"/>
            </a:endParaRPr>
          </a:p>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Was done for 3 companies individually and then for all companies together.</a:t>
            </a:r>
            <a:endParaRPr sz="2900">
              <a:solidFill>
                <a:schemeClr val="dk1"/>
              </a:solidFill>
              <a:latin typeface="Inter"/>
              <a:ea typeface="Inter"/>
              <a:cs typeface="Inter"/>
              <a:sym typeface="Inter"/>
            </a:endParaRPr>
          </a:p>
          <a:p>
            <a:pPr marL="0" lvl="0" indent="0" algn="l" rtl="0">
              <a:spcBef>
                <a:spcPts val="0"/>
              </a:spcBef>
              <a:spcAft>
                <a:spcPts val="0"/>
              </a:spcAft>
              <a:buNone/>
            </a:pPr>
            <a:endParaRPr sz="2900">
              <a:solidFill>
                <a:schemeClr val="dk1"/>
              </a:solidFill>
              <a:latin typeface="Inter"/>
              <a:ea typeface="Inter"/>
              <a:cs typeface="Inter"/>
              <a:sym typeface="Inter"/>
            </a:endParaRPr>
          </a:p>
          <a:p>
            <a:pPr marL="0" lvl="0" indent="0" algn="l" rtl="0">
              <a:spcBef>
                <a:spcPts val="0"/>
              </a:spcBef>
              <a:spcAft>
                <a:spcPts val="0"/>
              </a:spcAft>
              <a:buNone/>
            </a:pPr>
            <a:r>
              <a:rPr lang="en-US" sz="2900" b="1">
                <a:solidFill>
                  <a:schemeClr val="dk1"/>
                </a:solidFill>
                <a:latin typeface="Inter"/>
                <a:ea typeface="Inter"/>
                <a:cs typeface="Inter"/>
                <a:sym typeface="Inter"/>
              </a:rPr>
              <a:t>WHY: </a:t>
            </a:r>
            <a:endParaRPr sz="2900" b="1">
              <a:solidFill>
                <a:schemeClr val="dk1"/>
              </a:solidFill>
              <a:latin typeface="Inter"/>
              <a:ea typeface="Inter"/>
              <a:cs typeface="Inter"/>
              <a:sym typeface="Inter"/>
            </a:endParaRPr>
          </a:p>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Analyzed the variation in Earnings Per Share (EPS) to quantify the impact of workforce reductions on per-share profitability.</a:t>
            </a:r>
            <a:endParaRPr sz="2900">
              <a:solidFill>
                <a:schemeClr val="dk1"/>
              </a:solidFill>
              <a:latin typeface="Inter"/>
              <a:ea typeface="Inter"/>
              <a:cs typeface="Inter"/>
              <a:sym typeface="Inter"/>
            </a:endParaRPr>
          </a:p>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Evaluated the fluctuation in Earnings Before Interest, Taxes, Depreciation, and Amortization (EBITDA) to measure operational earnings before non-operating expenses and executive decision-making effects around layoff dates.</a:t>
            </a:r>
            <a:endParaRPr sz="2900">
              <a:solidFill>
                <a:schemeClr val="dk1"/>
              </a:solidFill>
              <a:latin typeface="Inter"/>
              <a:ea typeface="Inter"/>
              <a:cs typeface="Inter"/>
              <a:sym typeface="Inter"/>
            </a:endParaRPr>
          </a:p>
          <a:p>
            <a:pPr marL="0" lvl="0" indent="0" algn="l" rtl="0">
              <a:spcBef>
                <a:spcPts val="0"/>
              </a:spcBef>
              <a:spcAft>
                <a:spcPts val="0"/>
              </a:spcAft>
              <a:buNone/>
            </a:pPr>
            <a:endParaRPr sz="2900" b="1">
              <a:solidFill>
                <a:schemeClr val="dk1"/>
              </a:solidFill>
              <a:latin typeface="Inter"/>
              <a:ea typeface="Inter"/>
              <a:cs typeface="Inter"/>
              <a:sym typeface="Inter"/>
            </a:endParaRPr>
          </a:p>
          <a:p>
            <a:pPr marL="0" lvl="0" indent="0" algn="l" rtl="0">
              <a:spcBef>
                <a:spcPts val="0"/>
              </a:spcBef>
              <a:spcAft>
                <a:spcPts val="0"/>
              </a:spcAft>
              <a:buNone/>
            </a:pPr>
            <a:endParaRPr sz="2900">
              <a:solidFill>
                <a:schemeClr val="dk1"/>
              </a:solidFill>
              <a:latin typeface="Inter"/>
              <a:ea typeface="Inter"/>
              <a:cs typeface="Inter"/>
              <a:sym typeface="Inter"/>
            </a:endParaRPr>
          </a:p>
          <a:p>
            <a:pPr marL="0" lvl="0" indent="0" algn="l" rtl="0">
              <a:spcBef>
                <a:spcPts val="0"/>
              </a:spcBef>
              <a:spcAft>
                <a:spcPts val="0"/>
              </a:spcAft>
              <a:buNone/>
            </a:pPr>
            <a:r>
              <a:rPr lang="en-US" sz="2900">
                <a:solidFill>
                  <a:schemeClr val="dk1"/>
                </a:solidFill>
                <a:latin typeface="Inter"/>
                <a:ea typeface="Inter"/>
                <a:cs typeface="Inter"/>
                <a:sym typeface="Inter"/>
              </a:rPr>
              <a:t> </a:t>
            </a:r>
            <a:endParaRPr sz="2900">
              <a:solidFill>
                <a:schemeClr val="dk1"/>
              </a:solidFill>
              <a:latin typeface="Inter"/>
              <a:ea typeface="Inter"/>
              <a:cs typeface="Inter"/>
              <a:sym typeface="Inter"/>
            </a:endParaRPr>
          </a:p>
        </p:txBody>
      </p:sp>
      <p:sp>
        <p:nvSpPr>
          <p:cNvPr id="259" name="Google Shape;259;p4"/>
          <p:cNvSpPr txBox="1"/>
          <p:nvPr/>
        </p:nvSpPr>
        <p:spPr>
          <a:xfrm>
            <a:off x="1489775" y="1923270"/>
            <a:ext cx="6470400" cy="84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a:solidFill>
                  <a:schemeClr val="dk1"/>
                </a:solidFill>
                <a:latin typeface="Inter"/>
                <a:ea typeface="Inter"/>
                <a:cs typeface="Inter"/>
                <a:sym typeface="Inter"/>
              </a:rPr>
              <a:t>EPS AND EBITDA</a:t>
            </a:r>
            <a:endParaRPr sz="4000" b="1">
              <a:solidFill>
                <a:schemeClr val="dk1"/>
              </a:solidFill>
              <a:latin typeface="Inter"/>
              <a:ea typeface="Inter"/>
              <a:cs typeface="Inter"/>
              <a:sym typeface="Inter"/>
            </a:endParaRPr>
          </a:p>
        </p:txBody>
      </p:sp>
      <p:sp>
        <p:nvSpPr>
          <p:cNvPr id="260" name="Google Shape;260;p4"/>
          <p:cNvSpPr txBox="1"/>
          <p:nvPr/>
        </p:nvSpPr>
        <p:spPr>
          <a:xfrm>
            <a:off x="9781150" y="1923270"/>
            <a:ext cx="7616700" cy="84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4000" b="1" dirty="0">
                <a:solidFill>
                  <a:schemeClr val="dk1"/>
                </a:solidFill>
                <a:latin typeface="Inter"/>
                <a:ea typeface="Inter"/>
                <a:cs typeface="Inter"/>
                <a:sym typeface="Inter"/>
              </a:rPr>
              <a:t>STOCK MARKET REACTION</a:t>
            </a:r>
            <a:endParaRPr sz="4000" b="1" dirty="0">
              <a:solidFill>
                <a:schemeClr val="dk1"/>
              </a:solidFill>
              <a:latin typeface="Inter"/>
              <a:ea typeface="Inter"/>
              <a:cs typeface="Inter"/>
              <a:sym typeface="Inter"/>
            </a:endParaRPr>
          </a:p>
        </p:txBody>
      </p:sp>
      <p:cxnSp>
        <p:nvCxnSpPr>
          <p:cNvPr id="261" name="Google Shape;261;p4"/>
          <p:cNvCxnSpPr/>
          <p:nvPr/>
        </p:nvCxnSpPr>
        <p:spPr>
          <a:xfrm>
            <a:off x="9096952" y="1923275"/>
            <a:ext cx="44700" cy="7656600"/>
          </a:xfrm>
          <a:prstGeom prst="straightConnector1">
            <a:avLst/>
          </a:prstGeom>
          <a:noFill/>
          <a:ln w="9525" cap="flat" cmpd="sng">
            <a:solidFill>
              <a:schemeClr val="dk2"/>
            </a:solidFill>
            <a:prstDash val="solid"/>
            <a:round/>
            <a:headEnd type="none" w="med" len="med"/>
            <a:tailEnd type="none" w="med" len="med"/>
          </a:ln>
        </p:spPr>
      </p:cxnSp>
      <p:sp>
        <p:nvSpPr>
          <p:cNvPr id="262" name="Google Shape;262;p4"/>
          <p:cNvSpPr txBox="1"/>
          <p:nvPr/>
        </p:nvSpPr>
        <p:spPr>
          <a:xfrm>
            <a:off x="9705275" y="2572413"/>
            <a:ext cx="7616700" cy="3624300"/>
          </a:xfrm>
          <a:prstGeom prst="rect">
            <a:avLst/>
          </a:prstGeom>
          <a:noFill/>
          <a:ln>
            <a:noFill/>
          </a:ln>
        </p:spPr>
        <p:txBody>
          <a:bodyPr spcFirstLastPara="1" wrap="square" lIns="91425" tIns="91425" rIns="91425" bIns="91425" anchor="t" anchorCtr="0">
            <a:noAutofit/>
          </a:bodyPr>
          <a:lstStyle/>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Wanted to analyze the changes in stock market reaction around each layoff date.</a:t>
            </a:r>
            <a:endParaRPr sz="2900">
              <a:solidFill>
                <a:schemeClr val="dk1"/>
              </a:solidFill>
              <a:latin typeface="Inter"/>
              <a:ea typeface="Inter"/>
              <a:cs typeface="Inter"/>
              <a:sym typeface="Inter"/>
            </a:endParaRPr>
          </a:p>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Was done for 3 companies individually and then for all companies together.</a:t>
            </a:r>
            <a:endParaRPr sz="2900">
              <a:solidFill>
                <a:schemeClr val="dk1"/>
              </a:solidFill>
              <a:latin typeface="Inter"/>
              <a:ea typeface="Inter"/>
              <a:cs typeface="Inter"/>
              <a:sym typeface="Inter"/>
            </a:endParaRPr>
          </a:p>
          <a:p>
            <a:pPr marL="0" lvl="0" indent="0" algn="l" rtl="0">
              <a:spcBef>
                <a:spcPts val="0"/>
              </a:spcBef>
              <a:spcAft>
                <a:spcPts val="0"/>
              </a:spcAft>
              <a:buNone/>
            </a:pPr>
            <a:endParaRPr sz="2900">
              <a:solidFill>
                <a:schemeClr val="dk1"/>
              </a:solidFill>
              <a:latin typeface="Inter"/>
              <a:ea typeface="Inter"/>
              <a:cs typeface="Inter"/>
              <a:sym typeface="Inter"/>
            </a:endParaRPr>
          </a:p>
          <a:p>
            <a:pPr marL="0" lvl="0" indent="0" algn="l" rtl="0">
              <a:spcBef>
                <a:spcPts val="0"/>
              </a:spcBef>
              <a:spcAft>
                <a:spcPts val="0"/>
              </a:spcAft>
              <a:buNone/>
            </a:pPr>
            <a:r>
              <a:rPr lang="en-US" sz="2900" b="1">
                <a:solidFill>
                  <a:schemeClr val="dk1"/>
                </a:solidFill>
                <a:latin typeface="Inter"/>
                <a:ea typeface="Inter"/>
                <a:cs typeface="Inter"/>
                <a:sym typeface="Inter"/>
              </a:rPr>
              <a:t>WHY: </a:t>
            </a:r>
            <a:endParaRPr sz="2900" b="1">
              <a:solidFill>
                <a:schemeClr val="dk1"/>
              </a:solidFill>
              <a:latin typeface="Inter"/>
              <a:ea typeface="Inter"/>
              <a:cs typeface="Inter"/>
              <a:sym typeface="Inter"/>
            </a:endParaRPr>
          </a:p>
          <a:p>
            <a:pPr marL="457200" lvl="0" indent="-412750" algn="l" rtl="0">
              <a:spcBef>
                <a:spcPts val="0"/>
              </a:spcBef>
              <a:spcAft>
                <a:spcPts val="0"/>
              </a:spcAft>
              <a:buClr>
                <a:schemeClr val="dk1"/>
              </a:buClr>
              <a:buSzPts val="2900"/>
              <a:buFont typeface="Inter"/>
              <a:buChar char="●"/>
            </a:pPr>
            <a:r>
              <a:rPr lang="en-US" sz="2900">
                <a:solidFill>
                  <a:schemeClr val="dk1"/>
                </a:solidFill>
                <a:latin typeface="Inter"/>
                <a:ea typeface="Inter"/>
                <a:cs typeface="Inter"/>
                <a:sym typeface="Inter"/>
              </a:rPr>
              <a:t>Evaluating stock market reaction to layoffs helps determine investor sentiment and the perceived impact on a company's future performance, with individual company analysis highlighting specific market responses and aggregate analysis providing sector-wide trends.</a:t>
            </a:r>
            <a:endParaRPr sz="2900">
              <a:solidFill>
                <a:schemeClr val="dk1"/>
              </a:solidFill>
              <a:latin typeface="Inter"/>
              <a:ea typeface="Inter"/>
              <a:cs typeface="Inter"/>
              <a:sym typeface="Inter"/>
            </a:endParaRPr>
          </a:p>
          <a:p>
            <a:pPr marL="0" lvl="0" indent="0" algn="l" rtl="0">
              <a:spcBef>
                <a:spcPts val="0"/>
              </a:spcBef>
              <a:spcAft>
                <a:spcPts val="0"/>
              </a:spcAft>
              <a:buNone/>
            </a:pPr>
            <a:endParaRPr sz="2900">
              <a:solidFill>
                <a:schemeClr val="dk1"/>
              </a:solidFill>
              <a:latin typeface="Inter"/>
              <a:ea typeface="Inter"/>
              <a:cs typeface="Inter"/>
              <a:sym typeface="Inter"/>
            </a:endParaRPr>
          </a:p>
          <a:p>
            <a:pPr marL="0" lvl="0" indent="0" algn="l" rtl="0">
              <a:spcBef>
                <a:spcPts val="0"/>
              </a:spcBef>
              <a:spcAft>
                <a:spcPts val="0"/>
              </a:spcAft>
              <a:buNone/>
            </a:pPr>
            <a:r>
              <a:rPr lang="en-US" sz="2900">
                <a:solidFill>
                  <a:schemeClr val="dk1"/>
                </a:solidFill>
                <a:latin typeface="Inter"/>
                <a:ea typeface="Inter"/>
                <a:cs typeface="Inter"/>
                <a:sym typeface="Inter"/>
              </a:rPr>
              <a:t> </a:t>
            </a:r>
            <a:endParaRPr sz="2900">
              <a:solidFill>
                <a:schemeClr val="dk1"/>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2ceeb8b2d98_0_214"/>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268" name="Google Shape;268;g2ceeb8b2d98_0_214"/>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269" name="Google Shape;269;g2ceeb8b2d98_0_214"/>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270" name="Google Shape;270;g2ceeb8b2d98_0_214"/>
          <p:cNvSpPr txBox="1"/>
          <p:nvPr/>
        </p:nvSpPr>
        <p:spPr>
          <a:xfrm>
            <a:off x="1401148" y="510150"/>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5004"/>
              </a:lnSpc>
              <a:spcBef>
                <a:spcPts val="0"/>
              </a:spcBef>
              <a:spcAft>
                <a:spcPts val="0"/>
              </a:spcAft>
              <a:buNone/>
            </a:pPr>
            <a:r>
              <a:rPr lang="en-US" sz="7000">
                <a:solidFill>
                  <a:srgbClr val="231F20"/>
                </a:solidFill>
                <a:latin typeface="Inter"/>
                <a:ea typeface="Inter"/>
                <a:cs typeface="Inter"/>
                <a:sym typeface="Inter"/>
              </a:rPr>
              <a:t>Interest Rates and Layoffs</a:t>
            </a:r>
            <a:endParaRPr sz="7000">
              <a:latin typeface="Inter"/>
              <a:ea typeface="Inter"/>
              <a:cs typeface="Inter"/>
              <a:sym typeface="Inter"/>
            </a:endParaRPr>
          </a:p>
        </p:txBody>
      </p:sp>
      <p:sp>
        <p:nvSpPr>
          <p:cNvPr id="271" name="Google Shape;271;g2ceeb8b2d98_0_214"/>
          <p:cNvSpPr txBox="1"/>
          <p:nvPr/>
        </p:nvSpPr>
        <p:spPr>
          <a:xfrm>
            <a:off x="1482000" y="1956000"/>
            <a:ext cx="15935400" cy="14730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3190" b="1">
                <a:solidFill>
                  <a:srgbClr val="231F20"/>
                </a:solidFill>
                <a:latin typeface="Inter"/>
                <a:ea typeface="Inter"/>
                <a:cs typeface="Inter"/>
                <a:sym typeface="Inter"/>
              </a:rPr>
              <a:t>Objective: </a:t>
            </a:r>
            <a:r>
              <a:rPr lang="en-US" sz="3190">
                <a:solidFill>
                  <a:srgbClr val="231F20"/>
                </a:solidFill>
                <a:latin typeface="Inter"/>
                <a:ea typeface="Inter"/>
                <a:cs typeface="Inter"/>
                <a:sym typeface="Inter"/>
              </a:rPr>
              <a:t>Demonstrate the correlation between interest rate changes and the timing and magnitude of layoffs within companies, providing insights into how economic factors influence corporate decisions.</a:t>
            </a:r>
            <a:endParaRPr sz="2300">
              <a:latin typeface="Inter"/>
              <a:ea typeface="Inter"/>
              <a:cs typeface="Inter"/>
              <a:sym typeface="Inter"/>
            </a:endParaRPr>
          </a:p>
        </p:txBody>
      </p:sp>
      <p:sp>
        <p:nvSpPr>
          <p:cNvPr id="272" name="Google Shape;272;g2ceeb8b2d98_0_214"/>
          <p:cNvSpPr txBox="1"/>
          <p:nvPr/>
        </p:nvSpPr>
        <p:spPr>
          <a:xfrm>
            <a:off x="1482000" y="3797238"/>
            <a:ext cx="15324000" cy="3672300"/>
          </a:xfrm>
          <a:prstGeom prst="rect">
            <a:avLst/>
          </a:prstGeom>
          <a:solidFill>
            <a:srgbClr val="D9D9D9"/>
          </a:solidFill>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a:solidFill>
                  <a:schemeClr val="dk1"/>
                </a:solidFill>
                <a:latin typeface="Inter"/>
                <a:ea typeface="Inter"/>
                <a:cs typeface="Inter"/>
                <a:sym typeface="Inter"/>
              </a:rPr>
              <a:t>Steps</a:t>
            </a:r>
            <a:endParaRPr sz="2800" b="1">
              <a:solidFill>
                <a:schemeClr val="dk1"/>
              </a:solidFill>
              <a:latin typeface="Inter"/>
              <a:ea typeface="Inter"/>
              <a:cs typeface="Inter"/>
              <a:sym typeface="Inter"/>
            </a:endParaRPr>
          </a:p>
          <a:p>
            <a:pPr marL="457200" lvl="0" indent="-406400" algn="l" rtl="0">
              <a:spcBef>
                <a:spcPts val="0"/>
              </a:spcBef>
              <a:spcAft>
                <a:spcPts val="0"/>
              </a:spcAft>
              <a:buClr>
                <a:schemeClr val="dk1"/>
              </a:buClr>
              <a:buSzPts val="2800"/>
              <a:buFont typeface="Inter"/>
              <a:buAutoNum type="arabicPeriod"/>
            </a:pPr>
            <a:r>
              <a:rPr lang="en-US" sz="2800">
                <a:solidFill>
                  <a:schemeClr val="dk1"/>
                </a:solidFill>
                <a:latin typeface="Inter"/>
                <a:ea typeface="Inter"/>
                <a:cs typeface="Inter"/>
                <a:sym typeface="Inter"/>
              </a:rPr>
              <a:t>Sort datasets by their date columns (</a:t>
            </a:r>
            <a:r>
              <a:rPr lang="en-US" sz="2800" i="1">
                <a:solidFill>
                  <a:schemeClr val="dk1"/>
                </a:solidFill>
                <a:latin typeface="Inter"/>
                <a:ea typeface="Inter"/>
                <a:cs typeface="Inter"/>
                <a:sym typeface="Inter"/>
              </a:rPr>
              <a:t>Layoff Date</a:t>
            </a:r>
            <a:r>
              <a:rPr lang="en-US" sz="2800">
                <a:solidFill>
                  <a:schemeClr val="dk1"/>
                </a:solidFill>
                <a:latin typeface="Inter"/>
                <a:ea typeface="Inter"/>
                <a:cs typeface="Inter"/>
                <a:sym typeface="Inter"/>
              </a:rPr>
              <a:t> for layoffs and </a:t>
            </a:r>
            <a:r>
              <a:rPr lang="en-US" sz="2800" i="1">
                <a:solidFill>
                  <a:schemeClr val="dk1"/>
                </a:solidFill>
                <a:latin typeface="Inter"/>
                <a:ea typeface="Inter"/>
                <a:cs typeface="Inter"/>
                <a:sym typeface="Inter"/>
              </a:rPr>
              <a:t>DATE</a:t>
            </a:r>
            <a:r>
              <a:rPr lang="en-US" sz="2800">
                <a:solidFill>
                  <a:schemeClr val="dk1"/>
                </a:solidFill>
                <a:latin typeface="Inter"/>
                <a:ea typeface="Inter"/>
                <a:cs typeface="Inter"/>
                <a:sym typeface="Inter"/>
              </a:rPr>
              <a:t> for interest rates).</a:t>
            </a:r>
            <a:endParaRPr sz="2800">
              <a:solidFill>
                <a:schemeClr val="dk1"/>
              </a:solidFill>
              <a:latin typeface="Inter"/>
              <a:ea typeface="Inter"/>
              <a:cs typeface="Inter"/>
              <a:sym typeface="Inter"/>
            </a:endParaRPr>
          </a:p>
          <a:p>
            <a:pPr marL="457200" lvl="0" indent="-406400" algn="l" rtl="0">
              <a:spcBef>
                <a:spcPts val="0"/>
              </a:spcBef>
              <a:spcAft>
                <a:spcPts val="0"/>
              </a:spcAft>
              <a:buClr>
                <a:schemeClr val="dk1"/>
              </a:buClr>
              <a:buSzPts val="2800"/>
              <a:buFont typeface="Inter"/>
              <a:buAutoNum type="arabicPeriod"/>
            </a:pPr>
            <a:r>
              <a:rPr lang="en-US" sz="2800">
                <a:solidFill>
                  <a:schemeClr val="dk1"/>
                </a:solidFill>
                <a:latin typeface="Inter"/>
                <a:ea typeface="Inter"/>
                <a:cs typeface="Inter"/>
                <a:sym typeface="Inter"/>
              </a:rPr>
              <a:t>Merge layoff data (</a:t>
            </a:r>
            <a:r>
              <a:rPr lang="en-US" sz="2800" i="1">
                <a:solidFill>
                  <a:schemeClr val="dk1"/>
                </a:solidFill>
                <a:latin typeface="Inter"/>
                <a:ea typeface="Inter"/>
                <a:cs typeface="Inter"/>
                <a:sym typeface="Inter"/>
              </a:rPr>
              <a:t>Layoff Date</a:t>
            </a:r>
            <a:r>
              <a:rPr lang="en-US" sz="2800">
                <a:solidFill>
                  <a:schemeClr val="dk1"/>
                </a:solidFill>
                <a:latin typeface="Inter"/>
                <a:ea typeface="Inter"/>
                <a:cs typeface="Inter"/>
                <a:sym typeface="Inter"/>
              </a:rPr>
              <a:t>) with interest rates data (</a:t>
            </a:r>
            <a:r>
              <a:rPr lang="en-US" sz="2800" i="1">
                <a:solidFill>
                  <a:schemeClr val="dk1"/>
                </a:solidFill>
                <a:latin typeface="Inter"/>
                <a:ea typeface="Inter"/>
                <a:cs typeface="Inter"/>
                <a:sym typeface="Inter"/>
              </a:rPr>
              <a:t>DATE</a:t>
            </a:r>
            <a:r>
              <a:rPr lang="en-US" sz="2800">
                <a:solidFill>
                  <a:schemeClr val="dk1"/>
                </a:solidFill>
                <a:latin typeface="Inter"/>
                <a:ea typeface="Inter"/>
                <a:cs typeface="Inter"/>
                <a:sym typeface="Inter"/>
              </a:rPr>
              <a:t>) using AsOf Merge to match each layoff to the most relevant interest rate that is on or before the layoff date.</a:t>
            </a:r>
            <a:endParaRPr sz="2800">
              <a:solidFill>
                <a:schemeClr val="dk1"/>
              </a:solidFill>
              <a:latin typeface="Inter"/>
              <a:ea typeface="Inter"/>
              <a:cs typeface="Inter"/>
              <a:sym typeface="Inter"/>
            </a:endParaRPr>
          </a:p>
          <a:p>
            <a:pPr marL="457200" lvl="0" indent="-406400" algn="l" rtl="0">
              <a:spcBef>
                <a:spcPts val="0"/>
              </a:spcBef>
              <a:spcAft>
                <a:spcPts val="0"/>
              </a:spcAft>
              <a:buClr>
                <a:schemeClr val="dk1"/>
              </a:buClr>
              <a:buSzPts val="2800"/>
              <a:buFont typeface="Inter"/>
              <a:buAutoNum type="arabicPeriod"/>
            </a:pPr>
            <a:r>
              <a:rPr lang="en-US" sz="2800">
                <a:solidFill>
                  <a:schemeClr val="dk1"/>
                </a:solidFill>
                <a:latin typeface="Inter"/>
                <a:ea typeface="Inter"/>
                <a:cs typeface="Inter"/>
                <a:sym typeface="Inter"/>
              </a:rPr>
              <a:t>The merged dataset is filtered to include data starting from January 1, 2019.</a:t>
            </a:r>
            <a:endParaRPr sz="2800">
              <a:solidFill>
                <a:schemeClr val="dk1"/>
              </a:solidFill>
              <a:latin typeface="Inter"/>
              <a:ea typeface="Inter"/>
              <a:cs typeface="Inter"/>
              <a:sym typeface="Inter"/>
            </a:endParaRPr>
          </a:p>
          <a:p>
            <a:pPr marL="457200" lvl="0" indent="-406400" algn="l" rtl="0">
              <a:spcBef>
                <a:spcPts val="0"/>
              </a:spcBef>
              <a:spcAft>
                <a:spcPts val="0"/>
              </a:spcAft>
              <a:buClr>
                <a:schemeClr val="dk1"/>
              </a:buClr>
              <a:buSzPts val="2800"/>
              <a:buFont typeface="Inter"/>
              <a:buAutoNum type="arabicPeriod"/>
            </a:pPr>
            <a:r>
              <a:rPr lang="en-US" sz="2800">
                <a:solidFill>
                  <a:schemeClr val="dk1"/>
                </a:solidFill>
                <a:latin typeface="Inter"/>
                <a:ea typeface="Inter"/>
                <a:cs typeface="Inter"/>
                <a:sym typeface="Inter"/>
              </a:rPr>
              <a:t>Plot the two data points – the number of layoffs and the federal interest rates - on one plot to visualize the relationship. </a:t>
            </a:r>
            <a:endParaRPr sz="2800">
              <a:solidFill>
                <a:schemeClr val="dk1"/>
              </a:solidFill>
              <a:latin typeface="Inter"/>
              <a:ea typeface="Inter"/>
              <a:cs typeface="Inter"/>
              <a:sym typeface="Inter"/>
            </a:endParaRPr>
          </a:p>
        </p:txBody>
      </p:sp>
      <p:sp>
        <p:nvSpPr>
          <p:cNvPr id="273" name="Google Shape;273;g2ceeb8b2d98_0_214"/>
          <p:cNvSpPr txBox="1"/>
          <p:nvPr/>
        </p:nvSpPr>
        <p:spPr>
          <a:xfrm>
            <a:off x="1646500" y="7681450"/>
            <a:ext cx="15324000" cy="260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b="1">
                <a:solidFill>
                  <a:schemeClr val="dk1"/>
                </a:solidFill>
                <a:latin typeface="Inter"/>
                <a:ea typeface="Inter"/>
                <a:cs typeface="Inter"/>
                <a:sym typeface="Inter"/>
              </a:rPr>
              <a:t>Why is this analysis important?</a:t>
            </a:r>
            <a:endParaRPr sz="3200" b="1">
              <a:solidFill>
                <a:schemeClr val="dk1"/>
              </a:solidFill>
              <a:latin typeface="Inter"/>
              <a:ea typeface="Inter"/>
              <a:cs typeface="Inter"/>
              <a:sym typeface="Inter"/>
            </a:endParaRPr>
          </a:p>
          <a:p>
            <a:pPr marL="0" lvl="0" indent="0" algn="l" rtl="0">
              <a:spcBef>
                <a:spcPts val="0"/>
              </a:spcBef>
              <a:spcAft>
                <a:spcPts val="0"/>
              </a:spcAft>
              <a:buNone/>
            </a:pPr>
            <a:r>
              <a:rPr lang="en-US" sz="3200">
                <a:solidFill>
                  <a:schemeClr val="dk1"/>
                </a:solidFill>
                <a:latin typeface="Inter"/>
                <a:ea typeface="Inter"/>
                <a:cs typeface="Inter"/>
                <a:sym typeface="Inter"/>
              </a:rPr>
              <a:t>High interest rates can increase borrowing costs, leading to reduced investments and potentially causing companies to lay off employees to cut costs. Analyzing the timing and frequency of layoffs against interest rates can provide insights into how macroeconomic factors affect corporate decisions.</a:t>
            </a:r>
            <a:endParaRPr sz="3200">
              <a:solidFill>
                <a:schemeClr val="dk1"/>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77"/>
        <p:cNvGrpSpPr/>
        <p:nvPr/>
      </p:nvGrpSpPr>
      <p:grpSpPr>
        <a:xfrm>
          <a:off x="0" y="0"/>
          <a:ext cx="0" cy="0"/>
          <a:chOff x="0" y="0"/>
          <a:chExt cx="0" cy="0"/>
        </a:xfrm>
      </p:grpSpPr>
      <p:sp>
        <p:nvSpPr>
          <p:cNvPr id="278" name="Google Shape;278;g2ceeb8b2d98_0_125"/>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279" name="Google Shape;279;g2ceeb8b2d98_0_125"/>
          <p:cNvSpPr txBox="1"/>
          <p:nvPr/>
        </p:nvSpPr>
        <p:spPr>
          <a:xfrm>
            <a:off x="5193601" y="3587850"/>
            <a:ext cx="7900800" cy="3111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107">
                <a:solidFill>
                  <a:srgbClr val="FFFFFF"/>
                </a:solidFill>
                <a:latin typeface="Inter"/>
                <a:ea typeface="Inter"/>
                <a:cs typeface="Inter"/>
                <a:sym typeface="Inter"/>
              </a:rPr>
              <a:t>Findings and Implications </a:t>
            </a:r>
            <a:endParaRPr>
              <a:latin typeface="Inter"/>
              <a:ea typeface="Inter"/>
              <a:cs typeface="Inter"/>
              <a:sym typeface="Inter"/>
            </a:endParaRPr>
          </a:p>
        </p:txBody>
      </p:sp>
      <p:sp>
        <p:nvSpPr>
          <p:cNvPr id="280" name="Google Shape;280;g2ceeb8b2d98_0_125"/>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7"/>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CA"/>
          </a:p>
        </p:txBody>
      </p:sp>
      <p:sp>
        <p:nvSpPr>
          <p:cNvPr id="286" name="Google Shape;286;p7"/>
          <p:cNvSpPr/>
          <p:nvPr/>
        </p:nvSpPr>
        <p:spPr>
          <a:xfrm rot="2035253">
            <a:off x="15331117" y="4817487"/>
            <a:ext cx="7835077" cy="10939025"/>
          </a:xfrm>
          <a:custGeom>
            <a:avLst/>
            <a:gdLst/>
            <a:ahLst/>
            <a:cxnLst/>
            <a:rect l="l" t="t" r="r" b="b"/>
            <a:pathLst>
              <a:path w="7835077" h="10939025" extrusionOk="0">
                <a:moveTo>
                  <a:pt x="0" y="0"/>
                </a:moveTo>
                <a:lnTo>
                  <a:pt x="7835077" y="0"/>
                </a:lnTo>
                <a:lnTo>
                  <a:pt x="7835077" y="10939026"/>
                </a:lnTo>
                <a:lnTo>
                  <a:pt x="0" y="10939026"/>
                </a:lnTo>
                <a:lnTo>
                  <a:pt x="0" y="0"/>
                </a:lnTo>
                <a:close/>
              </a:path>
            </a:pathLst>
          </a:custGeom>
          <a:blipFill rotWithShape="1">
            <a:blip r:embed="rId4">
              <a:alphaModFix/>
            </a:blip>
            <a:stretch>
              <a:fillRect/>
            </a:stretch>
          </a:blipFill>
          <a:ln>
            <a:noFill/>
          </a:ln>
        </p:spPr>
        <p:txBody>
          <a:bodyPr/>
          <a:lstStyle/>
          <a:p>
            <a:endParaRPr lang="en-CA"/>
          </a:p>
        </p:txBody>
      </p:sp>
      <p:sp>
        <p:nvSpPr>
          <p:cNvPr id="287" name="Google Shape;287;p7"/>
          <p:cNvSpPr/>
          <p:nvPr/>
        </p:nvSpPr>
        <p:spPr>
          <a:xfrm rot="10800000">
            <a:off x="-3263073" y="-6906164"/>
            <a:ext cx="7835077" cy="10939025"/>
          </a:xfrm>
          <a:custGeom>
            <a:avLst/>
            <a:gdLst/>
            <a:ahLst/>
            <a:cxnLst/>
            <a:rect l="l" t="t" r="r" b="b"/>
            <a:pathLst>
              <a:path w="7835077" h="10939025" extrusionOk="0">
                <a:moveTo>
                  <a:pt x="0" y="0"/>
                </a:moveTo>
                <a:lnTo>
                  <a:pt x="7835076" y="0"/>
                </a:lnTo>
                <a:lnTo>
                  <a:pt x="7835076" y="10939026"/>
                </a:lnTo>
                <a:lnTo>
                  <a:pt x="0" y="10939026"/>
                </a:lnTo>
                <a:lnTo>
                  <a:pt x="0" y="0"/>
                </a:lnTo>
                <a:close/>
              </a:path>
            </a:pathLst>
          </a:custGeom>
          <a:blipFill rotWithShape="1">
            <a:blip r:embed="rId4">
              <a:alphaModFix/>
            </a:blip>
            <a:stretch>
              <a:fillRect/>
            </a:stretch>
          </a:blipFill>
          <a:ln>
            <a:noFill/>
          </a:ln>
        </p:spPr>
        <p:txBody>
          <a:bodyPr/>
          <a:lstStyle/>
          <a:p>
            <a:endParaRPr lang="en-CA"/>
          </a:p>
        </p:txBody>
      </p:sp>
      <p:sp>
        <p:nvSpPr>
          <p:cNvPr id="288" name="Google Shape;288;p7"/>
          <p:cNvSpPr txBox="1"/>
          <p:nvPr/>
        </p:nvSpPr>
        <p:spPr>
          <a:xfrm>
            <a:off x="401700" y="0"/>
            <a:ext cx="174846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Comparing Financial Ratios</a:t>
            </a:r>
            <a:endParaRPr sz="7000">
              <a:latin typeface="Inter"/>
              <a:ea typeface="Inter"/>
              <a:cs typeface="Inter"/>
              <a:sym typeface="Inter"/>
            </a:endParaRPr>
          </a:p>
        </p:txBody>
      </p:sp>
      <p:sp>
        <p:nvSpPr>
          <p:cNvPr id="289" name="Google Shape;289;p7"/>
          <p:cNvSpPr txBox="1"/>
          <p:nvPr/>
        </p:nvSpPr>
        <p:spPr>
          <a:xfrm>
            <a:off x="655500" y="1083925"/>
            <a:ext cx="16571700" cy="150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While financial ratios were calculated for all companies, we will focus on presenting the results for </a:t>
            </a:r>
            <a:r>
              <a:rPr lang="en-US" sz="3200" b="1">
                <a:solidFill>
                  <a:schemeClr val="dk1"/>
                </a:solidFill>
                <a:latin typeface="Inter"/>
                <a:ea typeface="Inter"/>
                <a:cs typeface="Inter"/>
                <a:sym typeface="Inter"/>
              </a:rPr>
              <a:t>Google</a:t>
            </a:r>
            <a:r>
              <a:rPr lang="en-US" sz="3200">
                <a:solidFill>
                  <a:schemeClr val="dk1"/>
                </a:solidFill>
                <a:latin typeface="Inter"/>
                <a:ea typeface="Inter"/>
                <a:cs typeface="Inter"/>
                <a:sym typeface="Inter"/>
              </a:rPr>
              <a:t>, which had the most amount of layoffs in 2023. Here are the comparisons:</a:t>
            </a:r>
            <a:endParaRPr sz="3200">
              <a:solidFill>
                <a:schemeClr val="dk1"/>
              </a:solidFill>
              <a:latin typeface="Inter"/>
              <a:ea typeface="Inter"/>
              <a:cs typeface="Inter"/>
              <a:sym typeface="Inter"/>
            </a:endParaRPr>
          </a:p>
        </p:txBody>
      </p:sp>
      <p:graphicFrame>
        <p:nvGraphicFramePr>
          <p:cNvPr id="290" name="Google Shape;290;p7"/>
          <p:cNvGraphicFramePr/>
          <p:nvPr/>
        </p:nvGraphicFramePr>
        <p:xfrm>
          <a:off x="749850" y="2940300"/>
          <a:ext cx="16383000" cy="5211810"/>
        </p:xfrm>
        <a:graphic>
          <a:graphicData uri="http://schemas.openxmlformats.org/drawingml/2006/table">
            <a:tbl>
              <a:tblPr>
                <a:noFill/>
                <a:tableStyleId>{5BECD2C8-1C8F-48D7-BAD6-DECE7C09A46F}</a:tableStyleId>
              </a:tblPr>
              <a:tblGrid>
                <a:gridCol w="5461000">
                  <a:extLst>
                    <a:ext uri="{9D8B030D-6E8A-4147-A177-3AD203B41FA5}">
                      <a16:colId xmlns:a16="http://schemas.microsoft.com/office/drawing/2014/main" val="20000"/>
                    </a:ext>
                  </a:extLst>
                </a:gridCol>
                <a:gridCol w="5461000">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2600" b="1">
                          <a:latin typeface="Inter"/>
                          <a:ea typeface="Inter"/>
                          <a:cs typeface="Inter"/>
                          <a:sym typeface="Inter"/>
                        </a:rPr>
                        <a:t>Financial Metric (Average)</a:t>
                      </a:r>
                      <a:endParaRPr sz="2600" b="1">
                        <a:latin typeface="Inter"/>
                        <a:ea typeface="Inter"/>
                        <a:cs typeface="Inter"/>
                        <a:sym typeface="Inter"/>
                      </a:endParaRPr>
                    </a:p>
                  </a:txBody>
                  <a:tcPr marL="91425" marR="91425" marT="91425" marB="91425">
                    <a:solidFill>
                      <a:srgbClr val="CCCCCC"/>
                    </a:solidFill>
                  </a:tcPr>
                </a:tc>
                <a:tc>
                  <a:txBody>
                    <a:bodyPr/>
                    <a:lstStyle/>
                    <a:p>
                      <a:pPr marL="0" lvl="0" indent="0" algn="ctr" rtl="0">
                        <a:spcBef>
                          <a:spcPts val="0"/>
                        </a:spcBef>
                        <a:spcAft>
                          <a:spcPts val="0"/>
                        </a:spcAft>
                        <a:buNone/>
                      </a:pPr>
                      <a:r>
                        <a:rPr lang="en-US" sz="2600" b="1">
                          <a:latin typeface="Inter"/>
                          <a:ea typeface="Inter"/>
                          <a:cs typeface="Inter"/>
                          <a:sym typeface="Inter"/>
                        </a:rPr>
                        <a:t>Pre-Layoff</a:t>
                      </a:r>
                      <a:endParaRPr sz="2600" b="1">
                        <a:latin typeface="Inter"/>
                        <a:ea typeface="Inter"/>
                        <a:cs typeface="Inter"/>
                        <a:sym typeface="Inter"/>
                      </a:endParaRPr>
                    </a:p>
                  </a:txBody>
                  <a:tcPr marL="91425" marR="91425" marT="91425" marB="91425">
                    <a:solidFill>
                      <a:srgbClr val="CCCCCC"/>
                    </a:solidFill>
                  </a:tcPr>
                </a:tc>
                <a:tc>
                  <a:txBody>
                    <a:bodyPr/>
                    <a:lstStyle/>
                    <a:p>
                      <a:pPr marL="0" lvl="0" indent="0" algn="ctr" rtl="0">
                        <a:spcBef>
                          <a:spcPts val="0"/>
                        </a:spcBef>
                        <a:spcAft>
                          <a:spcPts val="0"/>
                        </a:spcAft>
                        <a:buNone/>
                      </a:pPr>
                      <a:r>
                        <a:rPr lang="en-US" sz="2600" b="1">
                          <a:latin typeface="Inter"/>
                          <a:ea typeface="Inter"/>
                          <a:cs typeface="Inter"/>
                          <a:sym typeface="Inter"/>
                        </a:rPr>
                        <a:t>Post Layoff</a:t>
                      </a:r>
                      <a:endParaRPr sz="2600" b="1">
                        <a:latin typeface="Inter"/>
                        <a:ea typeface="Inter"/>
                        <a:cs typeface="Inter"/>
                        <a:sym typeface="Inter"/>
                      </a:endParaRPr>
                    </a:p>
                  </a:txBody>
                  <a:tcPr marL="91425" marR="91425" marT="91425" marB="91425">
                    <a:solidFill>
                      <a:srgbClr val="CCCCCC"/>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600" b="1">
                          <a:latin typeface="Inter"/>
                          <a:ea typeface="Inter"/>
                          <a:cs typeface="Inter"/>
                          <a:sym typeface="Inter"/>
                        </a:rPr>
                        <a:t>EPS</a:t>
                      </a:r>
                      <a:endParaRPr sz="26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17.56</a:t>
                      </a:r>
                      <a:endParaRPr sz="26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1.47</a:t>
                      </a:r>
                      <a:endParaRPr sz="2600">
                        <a:latin typeface="Inter"/>
                        <a:ea typeface="Inter"/>
                        <a:cs typeface="Inter"/>
                        <a:sym typeface="Inte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600" b="1">
                          <a:latin typeface="Inter"/>
                          <a:ea typeface="Inter"/>
                          <a:cs typeface="Inter"/>
                          <a:sym typeface="Inter"/>
                        </a:rPr>
                        <a:t>EBITDA</a:t>
                      </a:r>
                      <a:endParaRPr sz="2600" b="1">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21,127.42</a:t>
                      </a:r>
                      <a:endParaRPr sz="2600">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24,538.00</a:t>
                      </a:r>
                      <a:endParaRPr sz="2600">
                        <a:latin typeface="Inter"/>
                        <a:ea typeface="Inter"/>
                        <a:cs typeface="Inter"/>
                        <a:sym typeface="Inter"/>
                      </a:endParaRPr>
                    </a:p>
                  </a:txBody>
                  <a:tcPr marL="91425" marR="91425" marT="91425" marB="91425">
                    <a:solidFill>
                      <a:srgbClr val="B6D7A8"/>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600" b="1">
                          <a:latin typeface="Inter"/>
                          <a:ea typeface="Inter"/>
                          <a:cs typeface="Inter"/>
                          <a:sym typeface="Inter"/>
                        </a:rPr>
                        <a:t>Operating Margin</a:t>
                      </a:r>
                      <a:endParaRPr sz="26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0.32</a:t>
                      </a:r>
                      <a:endParaRPr sz="26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0.32</a:t>
                      </a:r>
                      <a:endParaRPr sz="2600">
                        <a:latin typeface="Inter"/>
                        <a:ea typeface="Inter"/>
                        <a:cs typeface="Inter"/>
                        <a:sym typeface="Inte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600" b="1">
                          <a:latin typeface="Inter"/>
                          <a:ea typeface="Inter"/>
                          <a:cs typeface="Inter"/>
                          <a:sym typeface="Inter"/>
                        </a:rPr>
                        <a:t>Debt to Equity</a:t>
                      </a:r>
                      <a:endParaRPr sz="26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0.40</a:t>
                      </a:r>
                      <a:endParaRPr sz="26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0.43</a:t>
                      </a:r>
                      <a:endParaRPr sz="2600">
                        <a:latin typeface="Inter"/>
                        <a:ea typeface="Inter"/>
                        <a:cs typeface="Inter"/>
                        <a:sym typeface="Inter"/>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600" b="1">
                          <a:latin typeface="Inter"/>
                          <a:ea typeface="Inter"/>
                          <a:cs typeface="Inter"/>
                          <a:sym typeface="Inter"/>
                        </a:rPr>
                        <a:t>ROA</a:t>
                      </a:r>
                      <a:endParaRPr sz="2600" b="1">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0.09</a:t>
                      </a:r>
                      <a:endParaRPr sz="2600">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0.11</a:t>
                      </a:r>
                      <a:endParaRPr sz="2600">
                        <a:latin typeface="Inter"/>
                        <a:ea typeface="Inter"/>
                        <a:cs typeface="Inter"/>
                        <a:sym typeface="Inter"/>
                      </a:endParaRPr>
                    </a:p>
                  </a:txBody>
                  <a:tcPr marL="91425" marR="91425" marT="91425" marB="91425">
                    <a:solidFill>
                      <a:srgbClr val="B6D7A8"/>
                    </a:solidFill>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2600" b="1">
                          <a:latin typeface="Inter"/>
                          <a:ea typeface="Inter"/>
                          <a:cs typeface="Inter"/>
                          <a:sym typeface="Inter"/>
                        </a:rPr>
                        <a:t>ROE</a:t>
                      </a:r>
                      <a:endParaRPr sz="26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0.06</a:t>
                      </a:r>
                      <a:endParaRPr sz="26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0.07</a:t>
                      </a:r>
                      <a:endParaRPr sz="2600">
                        <a:latin typeface="Inter"/>
                        <a:ea typeface="Inter"/>
                        <a:cs typeface="Inter"/>
                        <a:sym typeface="Inter"/>
                      </a:endParaRPr>
                    </a:p>
                  </a:txBody>
                  <a:tcPr marL="91425" marR="91425" marT="91425" marB="91425"/>
                </a:tc>
                <a:extLst>
                  <a:ext uri="{0D108BD9-81ED-4DB2-BD59-A6C34878D82A}">
                    <a16:rowId xmlns:a16="http://schemas.microsoft.com/office/drawing/2014/main" val="10006"/>
                  </a:ext>
                </a:extLst>
              </a:tr>
              <a:tr h="381000">
                <a:tc>
                  <a:txBody>
                    <a:bodyPr/>
                    <a:lstStyle/>
                    <a:p>
                      <a:pPr marL="0" lvl="0" indent="0" algn="l" rtl="0">
                        <a:spcBef>
                          <a:spcPts val="0"/>
                        </a:spcBef>
                        <a:spcAft>
                          <a:spcPts val="0"/>
                        </a:spcAft>
                        <a:buNone/>
                      </a:pPr>
                      <a:r>
                        <a:rPr lang="en-US" sz="2600" b="1">
                          <a:latin typeface="Inter"/>
                          <a:ea typeface="Inter"/>
                          <a:cs typeface="Inter"/>
                          <a:sym typeface="Inter"/>
                        </a:rPr>
                        <a:t>Free Cash Flow</a:t>
                      </a:r>
                      <a:endParaRPr sz="2600" b="1">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32,814.83</a:t>
                      </a:r>
                      <a:endParaRPr sz="2600">
                        <a:latin typeface="Inter"/>
                        <a:ea typeface="Inter"/>
                        <a:cs typeface="Inter"/>
                        <a:sym typeface="Inter"/>
                      </a:endParaRPr>
                    </a:p>
                  </a:txBody>
                  <a:tcPr marL="91425" marR="91425" marT="91425" marB="91425">
                    <a:solidFill>
                      <a:srgbClr val="B6D7A8"/>
                    </a:solidFill>
                  </a:tcPr>
                </a:tc>
                <a:tc>
                  <a:txBody>
                    <a:bodyPr/>
                    <a:lstStyle/>
                    <a:p>
                      <a:pPr marL="0" lvl="0" indent="0" algn="l" rtl="0">
                        <a:spcBef>
                          <a:spcPts val="0"/>
                        </a:spcBef>
                        <a:spcAft>
                          <a:spcPts val="0"/>
                        </a:spcAft>
                        <a:buNone/>
                      </a:pPr>
                      <a:r>
                        <a:rPr lang="en-US" sz="2600">
                          <a:latin typeface="Inter"/>
                          <a:ea typeface="Inter"/>
                          <a:cs typeface="Inter"/>
                          <a:sym typeface="Inter"/>
                        </a:rPr>
                        <a:t>46,828.00</a:t>
                      </a:r>
                      <a:endParaRPr sz="2600">
                        <a:latin typeface="Inter"/>
                        <a:ea typeface="Inter"/>
                        <a:cs typeface="Inter"/>
                        <a:sym typeface="Inter"/>
                      </a:endParaRPr>
                    </a:p>
                  </a:txBody>
                  <a:tcPr marL="91425" marR="91425" marT="91425" marB="91425">
                    <a:solidFill>
                      <a:srgbClr val="B6D7A8"/>
                    </a:solidFill>
                  </a:tcPr>
                </a:tc>
                <a:extLst>
                  <a:ext uri="{0D108BD9-81ED-4DB2-BD59-A6C34878D82A}">
                    <a16:rowId xmlns:a16="http://schemas.microsoft.com/office/drawing/2014/main" val="10007"/>
                  </a:ext>
                </a:extLst>
              </a:tr>
              <a:tr h="381000">
                <a:tc>
                  <a:txBody>
                    <a:bodyPr/>
                    <a:lstStyle/>
                    <a:p>
                      <a:pPr marL="0" lvl="0" indent="0" algn="l" rtl="0">
                        <a:spcBef>
                          <a:spcPts val="0"/>
                        </a:spcBef>
                        <a:spcAft>
                          <a:spcPts val="0"/>
                        </a:spcAft>
                        <a:buNone/>
                      </a:pPr>
                      <a:r>
                        <a:rPr lang="en-US" sz="2600" b="1">
                          <a:latin typeface="Inter"/>
                          <a:ea typeface="Inter"/>
                          <a:cs typeface="Inter"/>
                          <a:sym typeface="Inter"/>
                        </a:rPr>
                        <a:t>Current Ratio</a:t>
                      </a:r>
                      <a:endParaRPr sz="2600" b="1">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3.02</a:t>
                      </a:r>
                      <a:endParaRPr sz="2600">
                        <a:latin typeface="Inter"/>
                        <a:ea typeface="Inter"/>
                        <a:cs typeface="Inter"/>
                        <a:sym typeface="Inter"/>
                      </a:endParaRPr>
                    </a:p>
                  </a:txBody>
                  <a:tcPr marL="91425" marR="91425" marT="91425" marB="91425"/>
                </a:tc>
                <a:tc>
                  <a:txBody>
                    <a:bodyPr/>
                    <a:lstStyle/>
                    <a:p>
                      <a:pPr marL="0" lvl="0" indent="0" algn="l" rtl="0">
                        <a:spcBef>
                          <a:spcPts val="0"/>
                        </a:spcBef>
                        <a:spcAft>
                          <a:spcPts val="0"/>
                        </a:spcAft>
                        <a:buNone/>
                      </a:pPr>
                      <a:r>
                        <a:rPr lang="en-US" sz="2600">
                          <a:latin typeface="Inter"/>
                          <a:ea typeface="Inter"/>
                          <a:cs typeface="Inter"/>
                          <a:sym typeface="Inter"/>
                        </a:rPr>
                        <a:t>2.17</a:t>
                      </a:r>
                      <a:endParaRPr sz="2600">
                        <a:latin typeface="Inter"/>
                        <a:ea typeface="Inter"/>
                        <a:cs typeface="Inter"/>
                        <a:sym typeface="Inter"/>
                      </a:endParaRPr>
                    </a:p>
                  </a:txBody>
                  <a:tcPr marL="91425" marR="91425" marT="91425" marB="91425"/>
                </a:tc>
                <a:extLst>
                  <a:ext uri="{0D108BD9-81ED-4DB2-BD59-A6C34878D82A}">
                    <a16:rowId xmlns:a16="http://schemas.microsoft.com/office/drawing/2014/main" val="10008"/>
                  </a:ext>
                </a:extLst>
              </a:tr>
            </a:tbl>
          </a:graphicData>
        </a:graphic>
      </p:graphicFrame>
      <p:sp>
        <p:nvSpPr>
          <p:cNvPr id="291" name="Google Shape;291;p7"/>
          <p:cNvSpPr txBox="1"/>
          <p:nvPr/>
        </p:nvSpPr>
        <p:spPr>
          <a:xfrm>
            <a:off x="315650" y="8184900"/>
            <a:ext cx="17484600" cy="210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solidFill>
                  <a:schemeClr val="dk1"/>
                </a:solidFill>
                <a:latin typeface="Inter"/>
                <a:ea typeface="Inter"/>
                <a:cs typeface="Inter"/>
                <a:sym typeface="Inter"/>
              </a:rPr>
              <a:t>Google's Average </a:t>
            </a:r>
            <a:r>
              <a:rPr lang="en-US" sz="2800" b="1">
                <a:solidFill>
                  <a:schemeClr val="dk1"/>
                </a:solidFill>
                <a:latin typeface="Inter"/>
                <a:ea typeface="Inter"/>
                <a:cs typeface="Inter"/>
                <a:sym typeface="Inter"/>
              </a:rPr>
              <a:t>EBITDA increased</a:t>
            </a:r>
            <a:r>
              <a:rPr lang="en-US" sz="2800">
                <a:solidFill>
                  <a:schemeClr val="dk1"/>
                </a:solidFill>
                <a:latin typeface="Inter"/>
                <a:ea typeface="Inter"/>
                <a:cs typeface="Inter"/>
                <a:sym typeface="Inter"/>
              </a:rPr>
              <a:t> and the </a:t>
            </a:r>
            <a:r>
              <a:rPr lang="en-US" sz="2800" b="1">
                <a:solidFill>
                  <a:schemeClr val="dk1"/>
                </a:solidFill>
                <a:latin typeface="Inter"/>
                <a:ea typeface="Inter"/>
                <a:cs typeface="Inter"/>
                <a:sym typeface="Inter"/>
              </a:rPr>
              <a:t>Return on Assets (ROA) improved</a:t>
            </a:r>
            <a:r>
              <a:rPr lang="en-US" sz="2800">
                <a:solidFill>
                  <a:schemeClr val="dk1"/>
                </a:solidFill>
                <a:latin typeface="Inter"/>
                <a:ea typeface="Inter"/>
                <a:cs typeface="Inter"/>
                <a:sym typeface="Inter"/>
              </a:rPr>
              <a:t>, suggesting a substantial enhancement in profitability and asset efficiency post-layoff. Additionally, Google's </a:t>
            </a:r>
            <a:r>
              <a:rPr lang="en-US" sz="2800" b="1">
                <a:solidFill>
                  <a:schemeClr val="dk1"/>
                </a:solidFill>
                <a:latin typeface="Inter"/>
                <a:ea typeface="Inter"/>
                <a:cs typeface="Inter"/>
                <a:sym typeface="Inter"/>
              </a:rPr>
              <a:t>Free Cash Flow saw a significant rise</a:t>
            </a:r>
            <a:r>
              <a:rPr lang="en-US" sz="2800">
                <a:solidFill>
                  <a:schemeClr val="dk1"/>
                </a:solidFill>
                <a:latin typeface="Inter"/>
                <a:ea typeface="Inter"/>
                <a:cs typeface="Inter"/>
                <a:sym typeface="Inter"/>
              </a:rPr>
              <a:t>, indicating improved financial flexibility and operational efficiency following the layoffs.</a:t>
            </a:r>
            <a:endParaRPr sz="2800">
              <a:solidFill>
                <a:schemeClr val="dk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2ceeb8b2d98_0_362"/>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297" name="Google Shape;297;g2ceeb8b2d98_0_362"/>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298" name="Google Shape;298;g2ceeb8b2d98_0_362"/>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299" name="Google Shape;299;g2ceeb8b2d98_0_362"/>
          <p:cNvSpPr txBox="1"/>
          <p:nvPr/>
        </p:nvSpPr>
        <p:spPr>
          <a:xfrm>
            <a:off x="650173" y="246850"/>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Analyzing Data Around Layoff Dates</a:t>
            </a:r>
            <a:endParaRPr sz="7000">
              <a:latin typeface="Inter"/>
              <a:ea typeface="Inter"/>
              <a:cs typeface="Inter"/>
              <a:sym typeface="Inter"/>
            </a:endParaRPr>
          </a:p>
        </p:txBody>
      </p:sp>
      <p:sp>
        <p:nvSpPr>
          <p:cNvPr id="300" name="Google Shape;300;g2ceeb8b2d98_0_362"/>
          <p:cNvSpPr txBox="1"/>
          <p:nvPr/>
        </p:nvSpPr>
        <p:spPr>
          <a:xfrm>
            <a:off x="479400" y="1898700"/>
            <a:ext cx="63474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Results from Tesla:</a:t>
            </a:r>
            <a:endParaRPr sz="3200">
              <a:solidFill>
                <a:schemeClr val="dk1"/>
              </a:solidFill>
              <a:latin typeface="Inter"/>
              <a:ea typeface="Inter"/>
              <a:cs typeface="Inter"/>
              <a:sym typeface="Inter"/>
            </a:endParaRPr>
          </a:p>
        </p:txBody>
      </p:sp>
      <p:sp>
        <p:nvSpPr>
          <p:cNvPr id="301" name="Google Shape;301;g2ceeb8b2d98_0_362"/>
          <p:cNvSpPr txBox="1"/>
          <p:nvPr/>
        </p:nvSpPr>
        <p:spPr>
          <a:xfrm>
            <a:off x="9605625" y="1898700"/>
            <a:ext cx="63474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Results from all companies:</a:t>
            </a:r>
            <a:endParaRPr sz="3200">
              <a:solidFill>
                <a:schemeClr val="dk1"/>
              </a:solidFill>
              <a:latin typeface="Inter"/>
              <a:ea typeface="Inter"/>
              <a:cs typeface="Inter"/>
              <a:sym typeface="Inter"/>
            </a:endParaRPr>
          </a:p>
        </p:txBody>
      </p:sp>
      <p:pic>
        <p:nvPicPr>
          <p:cNvPr id="302" name="Google Shape;302;g2ceeb8b2d98_0_362"/>
          <p:cNvPicPr preferRelativeResize="0"/>
          <p:nvPr/>
        </p:nvPicPr>
        <p:blipFill>
          <a:blip r:embed="rId5">
            <a:alphaModFix/>
          </a:blip>
          <a:stretch>
            <a:fillRect/>
          </a:stretch>
        </p:blipFill>
        <p:spPr>
          <a:xfrm>
            <a:off x="9734574" y="2680650"/>
            <a:ext cx="8244664" cy="3950550"/>
          </a:xfrm>
          <a:prstGeom prst="rect">
            <a:avLst/>
          </a:prstGeom>
          <a:noFill/>
          <a:ln>
            <a:noFill/>
          </a:ln>
        </p:spPr>
      </p:pic>
      <p:pic>
        <p:nvPicPr>
          <p:cNvPr id="303" name="Google Shape;303;g2ceeb8b2d98_0_362"/>
          <p:cNvPicPr preferRelativeResize="0"/>
          <p:nvPr/>
        </p:nvPicPr>
        <p:blipFill>
          <a:blip r:embed="rId6">
            <a:alphaModFix/>
          </a:blip>
          <a:stretch>
            <a:fillRect/>
          </a:stretch>
        </p:blipFill>
        <p:spPr>
          <a:xfrm>
            <a:off x="479400" y="2602900"/>
            <a:ext cx="7703573" cy="3950550"/>
          </a:xfrm>
          <a:prstGeom prst="rect">
            <a:avLst/>
          </a:prstGeom>
          <a:noFill/>
          <a:ln w="9525" cap="flat" cmpd="sng">
            <a:solidFill>
              <a:srgbClr val="000000"/>
            </a:solidFill>
            <a:prstDash val="solid"/>
            <a:round/>
            <a:headEnd type="none" w="sm" len="sm"/>
            <a:tailEnd type="none" w="sm" len="sm"/>
          </a:ln>
        </p:spPr>
      </p:pic>
      <p:cxnSp>
        <p:nvCxnSpPr>
          <p:cNvPr id="304" name="Google Shape;304;g2ceeb8b2d98_0_362"/>
          <p:cNvCxnSpPr/>
          <p:nvPr/>
        </p:nvCxnSpPr>
        <p:spPr>
          <a:xfrm flipH="1">
            <a:off x="9124085" y="2680500"/>
            <a:ext cx="58500" cy="72834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g2ceeb8b2d98_0_362"/>
          <p:cNvSpPr/>
          <p:nvPr/>
        </p:nvSpPr>
        <p:spPr>
          <a:xfrm>
            <a:off x="340750" y="6631200"/>
            <a:ext cx="7980900" cy="35310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latin typeface="Inter"/>
                <a:ea typeface="Inter"/>
                <a:cs typeface="Inter"/>
                <a:sym typeface="Inter"/>
              </a:rPr>
              <a:t>Insights:</a:t>
            </a:r>
            <a:endParaRPr sz="2200" b="1">
              <a:latin typeface="Inter"/>
              <a:ea typeface="Inter"/>
              <a:cs typeface="Inter"/>
              <a:sym typeface="Inter"/>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A consistent increase in both EPS and EBITDA is observed leading up to the layoff date.</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A slow decrease in EPS is seen immediately after the layoff date after the second layoff late, but a sharp increase is seen after the third layoff date.</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EBITDA seems to not drop as much after the layoff date.</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The layoff event is marked by a significant impact on financial performance, indicating a possible correlation.</a:t>
            </a:r>
            <a:endParaRPr sz="2800">
              <a:latin typeface="Inter Light"/>
              <a:ea typeface="Inter Light"/>
              <a:cs typeface="Inter Light"/>
              <a:sym typeface="Inter Light"/>
            </a:endParaRPr>
          </a:p>
        </p:txBody>
      </p:sp>
      <p:sp>
        <p:nvSpPr>
          <p:cNvPr id="306" name="Google Shape;306;g2ceeb8b2d98_0_362"/>
          <p:cNvSpPr/>
          <p:nvPr/>
        </p:nvSpPr>
        <p:spPr>
          <a:xfrm>
            <a:off x="9734613" y="6631200"/>
            <a:ext cx="8244600" cy="35310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latin typeface="Inter"/>
                <a:ea typeface="Inter"/>
                <a:cs typeface="Inter"/>
                <a:sym typeface="Inter"/>
              </a:rPr>
              <a:t>Insights:</a:t>
            </a:r>
            <a:endParaRPr sz="2200" b="1">
              <a:latin typeface="Inter"/>
              <a:ea typeface="Inter"/>
              <a:cs typeface="Inter"/>
              <a:sym typeface="Inter"/>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There is volatility in average EPS over time, with notable dips and recoveries around the layoff periods.</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Average EBITDA also shows fluctuations, but with a different pattern compared to EPS, suggesting different factors may affect EBITDA.</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Layoff events appear to coincide with notable changes in financial metrics, which could imply a connection between layoffs and financial performance.</a:t>
            </a:r>
            <a:endParaRPr sz="2200">
              <a:latin typeface="Inter Light"/>
              <a:ea typeface="Inter Light"/>
              <a:cs typeface="Inter Light"/>
              <a:sym typeface="Inter Light"/>
            </a:endParaRPr>
          </a:p>
        </p:txBody>
      </p:sp>
      <p:sp>
        <p:nvSpPr>
          <p:cNvPr id="307" name="Google Shape;307;g2ceeb8b2d98_0_362"/>
          <p:cNvSpPr/>
          <p:nvPr/>
        </p:nvSpPr>
        <p:spPr>
          <a:xfrm>
            <a:off x="9734600" y="2602825"/>
            <a:ext cx="8244600" cy="39507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g2ceeb8b2d98_0_380"/>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13" name="Google Shape;313;g2ceeb8b2d98_0_380"/>
          <p:cNvSpPr txBox="1"/>
          <p:nvPr/>
        </p:nvSpPr>
        <p:spPr>
          <a:xfrm>
            <a:off x="425825" y="381250"/>
            <a:ext cx="135861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a:solidFill>
                  <a:srgbClr val="231F20"/>
                </a:solidFill>
                <a:latin typeface="Inter"/>
                <a:ea typeface="Inter"/>
                <a:cs typeface="Inter"/>
                <a:sym typeface="Inter"/>
              </a:rPr>
              <a:t>Stock Market Analyses Results</a:t>
            </a:r>
            <a:endParaRPr sz="7000">
              <a:latin typeface="Inter"/>
              <a:ea typeface="Inter"/>
              <a:cs typeface="Inter"/>
              <a:sym typeface="Inter"/>
            </a:endParaRPr>
          </a:p>
        </p:txBody>
      </p:sp>
      <p:sp>
        <p:nvSpPr>
          <p:cNvPr id="314" name="Google Shape;314;g2ceeb8b2d98_0_380"/>
          <p:cNvSpPr/>
          <p:nvPr/>
        </p:nvSpPr>
        <p:spPr>
          <a:xfrm>
            <a:off x="14479722" y="-4833750"/>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CA"/>
          </a:p>
        </p:txBody>
      </p:sp>
      <p:pic>
        <p:nvPicPr>
          <p:cNvPr id="315" name="Google Shape;315;g2ceeb8b2d98_0_380"/>
          <p:cNvPicPr preferRelativeResize="0"/>
          <p:nvPr/>
        </p:nvPicPr>
        <p:blipFill>
          <a:blip r:embed="rId5">
            <a:alphaModFix/>
          </a:blip>
          <a:stretch>
            <a:fillRect/>
          </a:stretch>
        </p:blipFill>
        <p:spPr>
          <a:xfrm>
            <a:off x="9605625" y="2376400"/>
            <a:ext cx="7887600" cy="4146050"/>
          </a:xfrm>
          <a:prstGeom prst="rect">
            <a:avLst/>
          </a:prstGeom>
          <a:noFill/>
          <a:ln>
            <a:noFill/>
          </a:ln>
        </p:spPr>
      </p:pic>
      <p:cxnSp>
        <p:nvCxnSpPr>
          <p:cNvPr id="316" name="Google Shape;316;g2ceeb8b2d98_0_380"/>
          <p:cNvCxnSpPr/>
          <p:nvPr/>
        </p:nvCxnSpPr>
        <p:spPr>
          <a:xfrm>
            <a:off x="9075125" y="1650275"/>
            <a:ext cx="37200" cy="83484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g2ceeb8b2d98_0_380"/>
          <p:cNvSpPr txBox="1"/>
          <p:nvPr/>
        </p:nvSpPr>
        <p:spPr>
          <a:xfrm>
            <a:off x="9605625" y="1650275"/>
            <a:ext cx="63474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Results from all companies:</a:t>
            </a:r>
            <a:endParaRPr sz="3200">
              <a:solidFill>
                <a:schemeClr val="dk1"/>
              </a:solidFill>
              <a:latin typeface="Inter"/>
              <a:ea typeface="Inter"/>
              <a:cs typeface="Inter"/>
              <a:sym typeface="Inter"/>
            </a:endParaRPr>
          </a:p>
        </p:txBody>
      </p:sp>
      <p:sp>
        <p:nvSpPr>
          <p:cNvPr id="318" name="Google Shape;318;g2ceeb8b2d98_0_380"/>
          <p:cNvSpPr txBox="1"/>
          <p:nvPr/>
        </p:nvSpPr>
        <p:spPr>
          <a:xfrm>
            <a:off x="573225" y="1650275"/>
            <a:ext cx="6347400" cy="78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a:solidFill>
                  <a:schemeClr val="dk1"/>
                </a:solidFill>
                <a:latin typeface="Inter"/>
                <a:ea typeface="Inter"/>
                <a:cs typeface="Inter"/>
                <a:sym typeface="Inter"/>
              </a:rPr>
              <a:t>Results from Tesla:</a:t>
            </a:r>
            <a:endParaRPr sz="3200">
              <a:solidFill>
                <a:schemeClr val="dk1"/>
              </a:solidFill>
              <a:latin typeface="Inter"/>
              <a:ea typeface="Inter"/>
              <a:cs typeface="Inter"/>
              <a:sym typeface="Inter"/>
            </a:endParaRPr>
          </a:p>
        </p:txBody>
      </p:sp>
      <p:sp>
        <p:nvSpPr>
          <p:cNvPr id="319" name="Google Shape;319;g2ceeb8b2d98_0_380"/>
          <p:cNvSpPr/>
          <p:nvPr/>
        </p:nvSpPr>
        <p:spPr>
          <a:xfrm>
            <a:off x="720150" y="6711875"/>
            <a:ext cx="7703700" cy="31050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latin typeface="Inter"/>
                <a:ea typeface="Inter"/>
                <a:cs typeface="Inter"/>
                <a:sym typeface="Inter"/>
              </a:rPr>
              <a:t>Insights:</a:t>
            </a:r>
            <a:endParaRPr sz="2200" b="1">
              <a:latin typeface="Inter"/>
              <a:ea typeface="Inter"/>
              <a:cs typeface="Inter"/>
              <a:sym typeface="Inter"/>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The reaction to some layoff announcements appears positive with an increase in quarterly returns, suggesting investors may perceive the layoffs as a favorable restructuring move.</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However, there's also a visible drop in returns following other announcements, indicating potential investor concern or negative sentiment.</a:t>
            </a:r>
            <a:endParaRPr sz="2200">
              <a:latin typeface="Inter Light"/>
              <a:ea typeface="Inter Light"/>
              <a:cs typeface="Inter Light"/>
              <a:sym typeface="Inter Light"/>
            </a:endParaRPr>
          </a:p>
        </p:txBody>
      </p:sp>
      <p:sp>
        <p:nvSpPr>
          <p:cNvPr id="320" name="Google Shape;320;g2ceeb8b2d98_0_380"/>
          <p:cNvSpPr/>
          <p:nvPr/>
        </p:nvSpPr>
        <p:spPr>
          <a:xfrm>
            <a:off x="9596700" y="6711875"/>
            <a:ext cx="8244600" cy="3105000"/>
          </a:xfrm>
          <a:prstGeom prst="rect">
            <a:avLst/>
          </a:prstGeom>
          <a:solidFill>
            <a:srgbClr val="D9D9D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2200" b="1">
                <a:latin typeface="Inter"/>
                <a:ea typeface="Inter"/>
                <a:cs typeface="Inter"/>
                <a:sym typeface="Inter"/>
              </a:rPr>
              <a:t>Insights:</a:t>
            </a:r>
            <a:endParaRPr sz="2200" b="1">
              <a:latin typeface="Inter"/>
              <a:ea typeface="Inter"/>
              <a:cs typeface="Inter"/>
              <a:sym typeface="Inter"/>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The plot suggests that the market does not react uniformly to layoffs, pointing to a complex interplay of factors influencing investor sentiment.</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Fluctuations in returns around layoffs suggest investor reactivity to such events.</a:t>
            </a:r>
            <a:endParaRPr sz="2200">
              <a:latin typeface="Inter Light"/>
              <a:ea typeface="Inter Light"/>
              <a:cs typeface="Inter Light"/>
              <a:sym typeface="Inter Light"/>
            </a:endParaRPr>
          </a:p>
          <a:p>
            <a:pPr marL="457200" lvl="0" indent="-368300" algn="l" rtl="0">
              <a:spcBef>
                <a:spcPts val="0"/>
              </a:spcBef>
              <a:spcAft>
                <a:spcPts val="0"/>
              </a:spcAft>
              <a:buSzPts val="2200"/>
              <a:buFont typeface="Inter Light"/>
              <a:buChar char="●"/>
            </a:pPr>
            <a:r>
              <a:rPr lang="en-US" sz="2200">
                <a:latin typeface="Inter Light"/>
                <a:ea typeface="Inter Light"/>
                <a:cs typeface="Inter Light"/>
                <a:sym typeface="Inter Light"/>
              </a:rPr>
              <a:t>Clusters of layoffs seem to prompt stronger market responses, reflecting sensitivity to employment trends.</a:t>
            </a:r>
            <a:endParaRPr sz="2200">
              <a:latin typeface="Inter Light"/>
              <a:ea typeface="Inter Light"/>
              <a:cs typeface="Inter Light"/>
              <a:sym typeface="Inter Light"/>
            </a:endParaRPr>
          </a:p>
        </p:txBody>
      </p:sp>
      <p:pic>
        <p:nvPicPr>
          <p:cNvPr id="321" name="Google Shape;321;g2ceeb8b2d98_0_380"/>
          <p:cNvPicPr preferRelativeResize="0"/>
          <p:nvPr/>
        </p:nvPicPr>
        <p:blipFill>
          <a:blip r:embed="rId6">
            <a:alphaModFix/>
          </a:blip>
          <a:stretch>
            <a:fillRect/>
          </a:stretch>
        </p:blipFill>
        <p:spPr>
          <a:xfrm>
            <a:off x="703150" y="2393826"/>
            <a:ext cx="7887600" cy="4108101"/>
          </a:xfrm>
          <a:prstGeom prst="rect">
            <a:avLst/>
          </a:prstGeom>
          <a:noFill/>
          <a:ln>
            <a:noFill/>
          </a:ln>
        </p:spPr>
      </p:pic>
      <p:sp>
        <p:nvSpPr>
          <p:cNvPr id="322" name="Google Shape;322;g2ceeb8b2d98_0_380"/>
          <p:cNvSpPr/>
          <p:nvPr/>
        </p:nvSpPr>
        <p:spPr>
          <a:xfrm>
            <a:off x="763800" y="2395125"/>
            <a:ext cx="7887600" cy="410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323" name="Google Shape;323;g2ceeb8b2d98_0_380"/>
          <p:cNvSpPr/>
          <p:nvPr/>
        </p:nvSpPr>
        <p:spPr>
          <a:xfrm>
            <a:off x="9596700" y="2386375"/>
            <a:ext cx="7887600" cy="4105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Shape 96"/>
        <p:cNvGrpSpPr/>
        <p:nvPr/>
      </p:nvGrpSpPr>
      <p:grpSpPr>
        <a:xfrm>
          <a:off x="0" y="0"/>
          <a:ext cx="0" cy="0"/>
          <a:chOff x="0" y="0"/>
          <a:chExt cx="0" cy="0"/>
        </a:xfrm>
      </p:grpSpPr>
      <p:sp>
        <p:nvSpPr>
          <p:cNvPr id="97" name="Google Shape;97;p2"/>
          <p:cNvSpPr/>
          <p:nvPr/>
        </p:nvSpPr>
        <p:spPr>
          <a:xfrm rot="7659121">
            <a:off x="-4012602" y="5585714"/>
            <a:ext cx="7629294" cy="7828566"/>
          </a:xfrm>
          <a:custGeom>
            <a:avLst/>
            <a:gdLst/>
            <a:ahLst/>
            <a:cxnLst/>
            <a:rect l="l" t="t" r="r" b="b"/>
            <a:pathLst>
              <a:path w="7629294" h="7828566" extrusionOk="0">
                <a:moveTo>
                  <a:pt x="0" y="0"/>
                </a:moveTo>
                <a:lnTo>
                  <a:pt x="7629294" y="0"/>
                </a:lnTo>
                <a:lnTo>
                  <a:pt x="7629294" y="7828566"/>
                </a:lnTo>
                <a:lnTo>
                  <a:pt x="0" y="7828566"/>
                </a:lnTo>
                <a:lnTo>
                  <a:pt x="0" y="0"/>
                </a:lnTo>
                <a:close/>
              </a:path>
            </a:pathLst>
          </a:custGeom>
          <a:blipFill rotWithShape="1">
            <a:blip r:embed="rId3">
              <a:alphaModFix/>
            </a:blip>
            <a:stretch>
              <a:fillRect/>
            </a:stretch>
          </a:blipFill>
          <a:ln>
            <a:noFill/>
          </a:ln>
        </p:spPr>
        <p:txBody>
          <a:bodyPr/>
          <a:lstStyle/>
          <a:p>
            <a:endParaRPr lang="en-CA"/>
          </a:p>
        </p:txBody>
      </p:sp>
      <p:grpSp>
        <p:nvGrpSpPr>
          <p:cNvPr id="98" name="Google Shape;98;p2"/>
          <p:cNvGrpSpPr/>
          <p:nvPr/>
        </p:nvGrpSpPr>
        <p:grpSpPr>
          <a:xfrm>
            <a:off x="5019325" y="2829373"/>
            <a:ext cx="1400494" cy="5313622"/>
            <a:chOff x="0" y="-19050"/>
            <a:chExt cx="368852" cy="1729188"/>
          </a:xfrm>
        </p:grpSpPr>
        <p:sp>
          <p:nvSpPr>
            <p:cNvPr id="99" name="Google Shape;99;p2"/>
            <p:cNvSpPr/>
            <p:nvPr/>
          </p:nvSpPr>
          <p:spPr>
            <a:xfrm>
              <a:off x="0" y="0"/>
              <a:ext cx="368852" cy="1710137"/>
            </a:xfrm>
            <a:custGeom>
              <a:avLst/>
              <a:gdLst/>
              <a:ahLst/>
              <a:cxnLst/>
              <a:rect l="l" t="t" r="r" b="b"/>
              <a:pathLst>
                <a:path w="368852" h="1710137" extrusionOk="0">
                  <a:moveTo>
                    <a:pt x="0" y="0"/>
                  </a:moveTo>
                  <a:lnTo>
                    <a:pt x="368852" y="0"/>
                  </a:lnTo>
                  <a:lnTo>
                    <a:pt x="368852" y="1710137"/>
                  </a:lnTo>
                  <a:lnTo>
                    <a:pt x="0" y="1710137"/>
                  </a:lnTo>
                  <a:close/>
                </a:path>
              </a:pathLst>
            </a:custGeom>
            <a:solidFill>
              <a:srgbClr val="CCCCCC"/>
            </a:solidFill>
            <a:ln>
              <a:noFill/>
            </a:ln>
          </p:spPr>
          <p:txBody>
            <a:bodyPr/>
            <a:lstStyle/>
            <a:p>
              <a:endParaRPr lang="en-CA"/>
            </a:p>
          </p:txBody>
        </p:sp>
        <p:sp>
          <p:nvSpPr>
            <p:cNvPr id="100" name="Google Shape;100;p2"/>
            <p:cNvSpPr txBox="1"/>
            <p:nvPr/>
          </p:nvSpPr>
          <p:spPr>
            <a:xfrm>
              <a:off x="0" y="-19050"/>
              <a:ext cx="368852" cy="1729188"/>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01" name="Google Shape;101;p2"/>
          <p:cNvSpPr txBox="1"/>
          <p:nvPr/>
        </p:nvSpPr>
        <p:spPr>
          <a:xfrm>
            <a:off x="4980992" y="1036994"/>
            <a:ext cx="7416900" cy="1536300"/>
          </a:xfrm>
          <a:prstGeom prst="rect">
            <a:avLst/>
          </a:prstGeom>
          <a:noFill/>
          <a:ln>
            <a:noFill/>
          </a:ln>
        </p:spPr>
        <p:txBody>
          <a:bodyPr spcFirstLastPara="1" wrap="square" lIns="0" tIns="0" rIns="0" bIns="0" anchor="t" anchorCtr="0">
            <a:spAutoFit/>
          </a:bodyPr>
          <a:lstStyle/>
          <a:p>
            <a:pPr marL="0" marR="0" lvl="0" indent="0" algn="ctr" rtl="0">
              <a:lnSpc>
                <a:spcPct val="138002"/>
              </a:lnSpc>
              <a:spcBef>
                <a:spcPts val="0"/>
              </a:spcBef>
              <a:spcAft>
                <a:spcPts val="0"/>
              </a:spcAft>
              <a:buNone/>
            </a:pPr>
            <a:r>
              <a:rPr lang="en-US" sz="9981">
                <a:solidFill>
                  <a:srgbClr val="231F20"/>
                </a:solidFill>
                <a:latin typeface="Inter"/>
                <a:ea typeface="Inter"/>
                <a:cs typeface="Inter"/>
                <a:sym typeface="Inter"/>
              </a:rPr>
              <a:t>Agenda</a:t>
            </a:r>
            <a:endParaRPr>
              <a:latin typeface="Inter"/>
              <a:ea typeface="Inter"/>
              <a:cs typeface="Inter"/>
              <a:sym typeface="Inter"/>
            </a:endParaRPr>
          </a:p>
        </p:txBody>
      </p:sp>
      <p:sp>
        <p:nvSpPr>
          <p:cNvPr id="102" name="Google Shape;102;p2"/>
          <p:cNvSpPr/>
          <p:nvPr/>
        </p:nvSpPr>
        <p:spPr>
          <a:xfrm rot="2016048">
            <a:off x="12243487" y="-1005305"/>
            <a:ext cx="10749463" cy="2687366"/>
          </a:xfrm>
          <a:custGeom>
            <a:avLst/>
            <a:gdLst/>
            <a:ahLst/>
            <a:cxnLst/>
            <a:rect l="l" t="t" r="r" b="b"/>
            <a:pathLst>
              <a:path w="10749463" h="2687366" extrusionOk="0">
                <a:moveTo>
                  <a:pt x="0" y="0"/>
                </a:moveTo>
                <a:lnTo>
                  <a:pt x="10749463" y="0"/>
                </a:lnTo>
                <a:lnTo>
                  <a:pt x="10749463" y="2687365"/>
                </a:lnTo>
                <a:lnTo>
                  <a:pt x="0" y="2687365"/>
                </a:lnTo>
                <a:lnTo>
                  <a:pt x="0" y="0"/>
                </a:lnTo>
                <a:close/>
              </a:path>
            </a:pathLst>
          </a:custGeom>
          <a:blipFill rotWithShape="1">
            <a:blip r:embed="rId4">
              <a:alphaModFix/>
            </a:blip>
            <a:stretch>
              <a:fillRect/>
            </a:stretch>
          </a:blipFill>
          <a:ln>
            <a:noFill/>
          </a:ln>
        </p:spPr>
        <p:txBody>
          <a:bodyPr/>
          <a:lstStyle/>
          <a:p>
            <a:endParaRPr lang="en-CA"/>
          </a:p>
        </p:txBody>
      </p:sp>
      <p:sp>
        <p:nvSpPr>
          <p:cNvPr id="103" name="Google Shape;103;p2"/>
          <p:cNvSpPr txBox="1"/>
          <p:nvPr/>
        </p:nvSpPr>
        <p:spPr>
          <a:xfrm>
            <a:off x="5231353" y="3225185"/>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01</a:t>
            </a:r>
            <a:endParaRPr/>
          </a:p>
        </p:txBody>
      </p:sp>
      <p:sp>
        <p:nvSpPr>
          <p:cNvPr id="104" name="Google Shape;104;p2"/>
          <p:cNvSpPr txBox="1"/>
          <p:nvPr/>
        </p:nvSpPr>
        <p:spPr>
          <a:xfrm>
            <a:off x="5231353" y="4022304"/>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02</a:t>
            </a:r>
            <a:endParaRPr/>
          </a:p>
        </p:txBody>
      </p:sp>
      <p:sp>
        <p:nvSpPr>
          <p:cNvPr id="105" name="Google Shape;105;p2"/>
          <p:cNvSpPr txBox="1"/>
          <p:nvPr/>
        </p:nvSpPr>
        <p:spPr>
          <a:xfrm>
            <a:off x="5231353" y="4903461"/>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03</a:t>
            </a:r>
            <a:endParaRPr/>
          </a:p>
        </p:txBody>
      </p:sp>
      <p:sp>
        <p:nvSpPr>
          <p:cNvPr id="106" name="Google Shape;106;p2"/>
          <p:cNvSpPr txBox="1"/>
          <p:nvPr/>
        </p:nvSpPr>
        <p:spPr>
          <a:xfrm>
            <a:off x="5231353" y="5700580"/>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04</a:t>
            </a:r>
            <a:endParaRPr/>
          </a:p>
        </p:txBody>
      </p:sp>
      <p:sp>
        <p:nvSpPr>
          <p:cNvPr id="107" name="Google Shape;107;p2"/>
          <p:cNvSpPr txBox="1"/>
          <p:nvPr/>
        </p:nvSpPr>
        <p:spPr>
          <a:xfrm>
            <a:off x="5250954" y="6492957"/>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05</a:t>
            </a:r>
            <a:endParaRPr/>
          </a:p>
        </p:txBody>
      </p:sp>
      <p:sp>
        <p:nvSpPr>
          <p:cNvPr id="108" name="Google Shape;108;p2"/>
          <p:cNvSpPr txBox="1"/>
          <p:nvPr/>
        </p:nvSpPr>
        <p:spPr>
          <a:xfrm>
            <a:off x="5250954" y="7323921"/>
            <a:ext cx="937219" cy="657225"/>
          </a:xfrm>
          <a:prstGeom prst="rect">
            <a:avLst/>
          </a:prstGeom>
          <a:noFill/>
          <a:ln>
            <a:noFill/>
          </a:ln>
        </p:spPr>
        <p:txBody>
          <a:bodyPr spcFirstLastPara="1" wrap="square" lIns="0" tIns="0" rIns="0" bIns="0" anchor="t" anchorCtr="0">
            <a:spAutoFit/>
          </a:bodyPr>
          <a:lstStyle/>
          <a:p>
            <a:pPr marL="0" marR="0" lvl="0" indent="0" algn="ctr" rtl="0">
              <a:lnSpc>
                <a:spcPct val="120018"/>
              </a:lnSpc>
              <a:spcBef>
                <a:spcPts val="0"/>
              </a:spcBef>
              <a:spcAft>
                <a:spcPts val="0"/>
              </a:spcAft>
              <a:buNone/>
            </a:pPr>
            <a:r>
              <a:rPr lang="en-US" sz="4271" b="1" i="0" u="none" strike="noStrike" cap="none">
                <a:solidFill>
                  <a:srgbClr val="363636"/>
                </a:solidFill>
                <a:latin typeface="Oswald"/>
                <a:ea typeface="Oswald"/>
                <a:cs typeface="Oswald"/>
                <a:sym typeface="Oswald"/>
              </a:rPr>
              <a:t>06</a:t>
            </a:r>
            <a:endParaRPr/>
          </a:p>
        </p:txBody>
      </p:sp>
      <p:sp>
        <p:nvSpPr>
          <p:cNvPr id="109" name="Google Shape;109;p2"/>
          <p:cNvSpPr txBox="1"/>
          <p:nvPr/>
        </p:nvSpPr>
        <p:spPr>
          <a:xfrm>
            <a:off x="6607430" y="3333137"/>
            <a:ext cx="57906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Introduction</a:t>
            </a:r>
            <a:endParaRPr>
              <a:latin typeface="Inter"/>
              <a:ea typeface="Inter"/>
              <a:cs typeface="Inter"/>
              <a:sym typeface="Inter"/>
            </a:endParaRPr>
          </a:p>
        </p:txBody>
      </p:sp>
      <p:sp>
        <p:nvSpPr>
          <p:cNvPr id="110" name="Google Shape;110;p2"/>
          <p:cNvSpPr txBox="1"/>
          <p:nvPr/>
        </p:nvSpPr>
        <p:spPr>
          <a:xfrm>
            <a:off x="6607430" y="4127355"/>
            <a:ext cx="60765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Quick Facts</a:t>
            </a:r>
            <a:endParaRPr>
              <a:latin typeface="Inter"/>
              <a:ea typeface="Inter"/>
              <a:cs typeface="Inter"/>
              <a:sym typeface="Inter"/>
            </a:endParaRPr>
          </a:p>
        </p:txBody>
      </p:sp>
      <p:sp>
        <p:nvSpPr>
          <p:cNvPr id="111" name="Google Shape;111;p2"/>
          <p:cNvSpPr txBox="1"/>
          <p:nvPr/>
        </p:nvSpPr>
        <p:spPr>
          <a:xfrm>
            <a:off x="6607425" y="5047450"/>
            <a:ext cx="74169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Financial Ratios and Metrics</a:t>
            </a:r>
            <a:endParaRPr>
              <a:latin typeface="Inter"/>
              <a:ea typeface="Inter"/>
              <a:cs typeface="Inter"/>
              <a:sym typeface="Inter"/>
            </a:endParaRPr>
          </a:p>
        </p:txBody>
      </p:sp>
      <p:sp>
        <p:nvSpPr>
          <p:cNvPr id="112" name="Google Shape;112;p2"/>
          <p:cNvSpPr txBox="1"/>
          <p:nvPr/>
        </p:nvSpPr>
        <p:spPr>
          <a:xfrm>
            <a:off x="6607422" y="5841675"/>
            <a:ext cx="78582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Analytical Approaches Followed</a:t>
            </a:r>
            <a:endParaRPr>
              <a:latin typeface="Inter"/>
              <a:ea typeface="Inter"/>
              <a:cs typeface="Inter"/>
              <a:sym typeface="Inter"/>
            </a:endParaRPr>
          </a:p>
        </p:txBody>
      </p:sp>
      <p:sp>
        <p:nvSpPr>
          <p:cNvPr id="113" name="Google Shape;113;p2"/>
          <p:cNvSpPr txBox="1"/>
          <p:nvPr/>
        </p:nvSpPr>
        <p:spPr>
          <a:xfrm>
            <a:off x="6607430" y="6642507"/>
            <a:ext cx="60765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Findings and Implications</a:t>
            </a:r>
            <a:endParaRPr>
              <a:latin typeface="Inter"/>
              <a:ea typeface="Inter"/>
              <a:cs typeface="Inter"/>
              <a:sym typeface="Inter"/>
            </a:endParaRPr>
          </a:p>
        </p:txBody>
      </p:sp>
      <p:sp>
        <p:nvSpPr>
          <p:cNvPr id="114" name="Google Shape;114;p2"/>
          <p:cNvSpPr txBox="1"/>
          <p:nvPr/>
        </p:nvSpPr>
        <p:spPr>
          <a:xfrm>
            <a:off x="6607430" y="7434884"/>
            <a:ext cx="5790600" cy="388500"/>
          </a:xfrm>
          <a:prstGeom prst="rect">
            <a:avLst/>
          </a:prstGeom>
          <a:noFill/>
          <a:ln>
            <a:noFill/>
          </a:ln>
        </p:spPr>
        <p:txBody>
          <a:bodyPr spcFirstLastPara="1" wrap="square" lIns="0" tIns="0" rIns="0" bIns="0" anchor="t" anchorCtr="0">
            <a:spAutoFit/>
          </a:bodyPr>
          <a:lstStyle/>
          <a:p>
            <a:pPr marL="0" marR="0" lvl="0" indent="0" algn="l" rtl="0">
              <a:lnSpc>
                <a:spcPct val="137995"/>
              </a:lnSpc>
              <a:spcBef>
                <a:spcPts val="0"/>
              </a:spcBef>
              <a:spcAft>
                <a:spcPts val="0"/>
              </a:spcAft>
              <a:buNone/>
            </a:pPr>
            <a:r>
              <a:rPr lang="en-US" sz="2524">
                <a:solidFill>
                  <a:srgbClr val="231F20"/>
                </a:solidFill>
                <a:latin typeface="Inter"/>
                <a:ea typeface="Inter"/>
                <a:cs typeface="Inter"/>
                <a:sym typeface="Inter"/>
              </a:rPr>
              <a:t>Conclusions</a:t>
            </a:r>
            <a:endParaRPr>
              <a:latin typeface="Inter"/>
              <a:ea typeface="Inter"/>
              <a:cs typeface="Inter"/>
              <a:sym typeface="Int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g2ceeb8b2d98_0_391"/>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29" name="Google Shape;329;g2ceeb8b2d98_0_391"/>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30" name="Google Shape;330;g2ceeb8b2d98_0_391"/>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31" name="Google Shape;331;g2ceeb8b2d98_0_391"/>
          <p:cNvSpPr txBox="1"/>
          <p:nvPr/>
        </p:nvSpPr>
        <p:spPr>
          <a:xfrm>
            <a:off x="650173" y="525600"/>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Interest Rates and Layoffs</a:t>
            </a:r>
            <a:endParaRPr sz="7000">
              <a:latin typeface="Inter"/>
              <a:ea typeface="Inter"/>
              <a:cs typeface="Inter"/>
              <a:sym typeface="Inter"/>
            </a:endParaRPr>
          </a:p>
        </p:txBody>
      </p:sp>
      <p:sp>
        <p:nvSpPr>
          <p:cNvPr id="332" name="Google Shape;332;g2ceeb8b2d98_0_391"/>
          <p:cNvSpPr txBox="1"/>
          <p:nvPr/>
        </p:nvSpPr>
        <p:spPr>
          <a:xfrm>
            <a:off x="150025" y="1879225"/>
            <a:ext cx="7041300" cy="8139900"/>
          </a:xfrm>
          <a:prstGeom prst="rect">
            <a:avLst/>
          </a:prstGeom>
          <a:noFill/>
          <a:ln>
            <a:noFill/>
          </a:ln>
        </p:spPr>
        <p:txBody>
          <a:bodyPr spcFirstLastPara="1" wrap="square" lIns="91425" tIns="91425" rIns="91425" bIns="91425" anchor="t" anchorCtr="0">
            <a:noAutofit/>
          </a:bodyPr>
          <a:lstStyle/>
          <a:p>
            <a:pPr marL="457200" lvl="0"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The spike in layoffs during a period of low interest rates is an anomaly, exclusively attributed to an incident at Tesla</a:t>
            </a:r>
            <a:endParaRPr sz="2500">
              <a:solidFill>
                <a:schemeClr val="dk1"/>
              </a:solidFill>
              <a:latin typeface="Inter Light"/>
              <a:ea typeface="Inter Light"/>
              <a:cs typeface="Inter Light"/>
              <a:sym typeface="Inter Light"/>
            </a:endParaRPr>
          </a:p>
          <a:p>
            <a:pPr marL="457200" lvl="0"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The U.S. Federal Reserve lowered interest rates during the SARS nCOV-2 Pandemic</a:t>
            </a:r>
            <a:endParaRPr sz="2500">
              <a:solidFill>
                <a:schemeClr val="dk1"/>
              </a:solidFill>
              <a:latin typeface="Inter Light"/>
              <a:ea typeface="Inter Light"/>
              <a:cs typeface="Inter Light"/>
              <a:sym typeface="Inter Light"/>
            </a:endParaRPr>
          </a:p>
          <a:p>
            <a:pPr marL="914400" lvl="1"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The cost of debt is much lower during a period of low interest rates, allowing companies to spend a lot and hire a lot</a:t>
            </a:r>
            <a:endParaRPr sz="2500">
              <a:solidFill>
                <a:schemeClr val="dk1"/>
              </a:solidFill>
              <a:latin typeface="Inter Light"/>
              <a:ea typeface="Inter Light"/>
              <a:cs typeface="Inter Light"/>
              <a:sym typeface="Inter Light"/>
            </a:endParaRPr>
          </a:p>
          <a:p>
            <a:pPr marL="457200" lvl="0"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Inflationary pressures caused the Fed to raise rates rather dramatically, from ~0% to ~5%</a:t>
            </a:r>
            <a:endParaRPr sz="2500">
              <a:solidFill>
                <a:schemeClr val="dk1"/>
              </a:solidFill>
              <a:latin typeface="Inter Light"/>
              <a:ea typeface="Inter Light"/>
              <a:cs typeface="Inter Light"/>
              <a:sym typeface="Inter Light"/>
            </a:endParaRPr>
          </a:p>
          <a:p>
            <a:pPr marL="914400" lvl="1"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Cost of debt suddenly skyrocketed, and companies didn’t have the ability to access debt at the same level</a:t>
            </a:r>
            <a:endParaRPr sz="2500">
              <a:solidFill>
                <a:schemeClr val="dk1"/>
              </a:solidFill>
              <a:latin typeface="Inter Light"/>
              <a:ea typeface="Inter Light"/>
              <a:cs typeface="Inter Light"/>
              <a:sym typeface="Inter Light"/>
            </a:endParaRPr>
          </a:p>
          <a:p>
            <a:pPr marL="914400" lvl="1"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Consequently, they resorted to layoffs as a cost-cutting measure</a:t>
            </a:r>
            <a:endParaRPr sz="2500">
              <a:solidFill>
                <a:schemeClr val="dk1"/>
              </a:solidFill>
              <a:latin typeface="Inter Light"/>
              <a:ea typeface="Inter Light"/>
              <a:cs typeface="Inter Light"/>
              <a:sym typeface="Inter Light"/>
            </a:endParaRPr>
          </a:p>
          <a:p>
            <a:pPr marL="457200" lvl="0" indent="-387350" algn="just" rtl="0">
              <a:lnSpc>
                <a:spcPct val="115000"/>
              </a:lnSpc>
              <a:spcBef>
                <a:spcPts val="0"/>
              </a:spcBef>
              <a:spcAft>
                <a:spcPts val="0"/>
              </a:spcAft>
              <a:buClr>
                <a:schemeClr val="dk1"/>
              </a:buClr>
              <a:buSzPts val="2500"/>
              <a:buFont typeface="Inter Light"/>
              <a:buChar char="●"/>
            </a:pPr>
            <a:r>
              <a:rPr lang="en-US" sz="2500">
                <a:solidFill>
                  <a:schemeClr val="dk1"/>
                </a:solidFill>
                <a:latin typeface="Inter Light"/>
                <a:ea typeface="Inter Light"/>
                <a:cs typeface="Inter Light"/>
                <a:sym typeface="Inter Light"/>
              </a:rPr>
              <a:t>There’s a clear relationship between periods of high interests and executions of mass layoffs*,**</a:t>
            </a:r>
            <a:endParaRPr sz="2500">
              <a:solidFill>
                <a:schemeClr val="dk1"/>
              </a:solidFill>
              <a:latin typeface="Inter Light"/>
              <a:ea typeface="Inter Light"/>
              <a:cs typeface="Inter Light"/>
              <a:sym typeface="Inter Light"/>
            </a:endParaRPr>
          </a:p>
        </p:txBody>
      </p:sp>
      <p:pic>
        <p:nvPicPr>
          <p:cNvPr id="333" name="Google Shape;333;g2ceeb8b2d98_0_391"/>
          <p:cNvPicPr preferRelativeResize="0"/>
          <p:nvPr/>
        </p:nvPicPr>
        <p:blipFill>
          <a:blip r:embed="rId5">
            <a:alphaModFix/>
          </a:blip>
          <a:stretch>
            <a:fillRect/>
          </a:stretch>
        </p:blipFill>
        <p:spPr>
          <a:xfrm>
            <a:off x="7534225" y="1879225"/>
            <a:ext cx="10638500" cy="6325134"/>
          </a:xfrm>
          <a:prstGeom prst="rect">
            <a:avLst/>
          </a:prstGeom>
          <a:noFill/>
          <a:ln>
            <a:noFill/>
          </a:ln>
        </p:spPr>
      </p:pic>
      <p:sp>
        <p:nvSpPr>
          <p:cNvPr id="334" name="Google Shape;334;g2ceeb8b2d98_0_391"/>
          <p:cNvSpPr txBox="1"/>
          <p:nvPr/>
        </p:nvSpPr>
        <p:spPr>
          <a:xfrm>
            <a:off x="8815400" y="8480375"/>
            <a:ext cx="82296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i="1">
                <a:solidFill>
                  <a:schemeClr val="dk1"/>
                </a:solidFill>
                <a:latin typeface="Inter Light"/>
                <a:ea typeface="Inter Light"/>
                <a:cs typeface="Inter Light"/>
                <a:sym typeface="Inter Light"/>
              </a:rPr>
              <a:t>*now immortalized by the term ZIRP</a:t>
            </a:r>
            <a:endParaRPr sz="2000" i="1">
              <a:solidFill>
                <a:schemeClr val="dk1"/>
              </a:solidFill>
              <a:latin typeface="Inter Light"/>
              <a:ea typeface="Inter Light"/>
              <a:cs typeface="Inter Light"/>
              <a:sym typeface="Inter Light"/>
            </a:endParaRPr>
          </a:p>
          <a:p>
            <a:pPr marL="0" lvl="0" indent="0" algn="l" rtl="0">
              <a:spcBef>
                <a:spcPts val="0"/>
              </a:spcBef>
              <a:spcAft>
                <a:spcPts val="0"/>
              </a:spcAft>
              <a:buNone/>
            </a:pPr>
            <a:endParaRPr sz="2000" i="1">
              <a:solidFill>
                <a:schemeClr val="dk1"/>
              </a:solidFill>
              <a:latin typeface="Inter Light"/>
              <a:ea typeface="Inter Light"/>
              <a:cs typeface="Inter Light"/>
              <a:sym typeface="Inter Light"/>
            </a:endParaRPr>
          </a:p>
          <a:p>
            <a:pPr marL="0" lvl="0" indent="0" algn="l" rtl="0">
              <a:spcBef>
                <a:spcPts val="0"/>
              </a:spcBef>
              <a:spcAft>
                <a:spcPts val="0"/>
              </a:spcAft>
              <a:buNone/>
            </a:pPr>
            <a:r>
              <a:rPr lang="en-US" sz="2000" i="1">
                <a:solidFill>
                  <a:schemeClr val="dk1"/>
                </a:solidFill>
                <a:latin typeface="Inter Light"/>
                <a:ea typeface="Inter Light"/>
                <a:cs typeface="Inter Light"/>
                <a:sym typeface="Inter Light"/>
              </a:rPr>
              <a:t>** this is a major reason why so many startups (even unicorns) experiencing hyper-growth went under, got acquired, or worse, resorted to raising down rounds</a:t>
            </a:r>
            <a:endParaRPr sz="2000" i="1">
              <a:solidFill>
                <a:schemeClr val="dk1"/>
              </a:solidFill>
              <a:latin typeface="Inter Light"/>
              <a:ea typeface="Inter Light"/>
              <a:cs typeface="Inter Light"/>
              <a:sym typeface="Inter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1f7e9396610_1_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40" name="Google Shape;340;g1f7e9396610_1_3"/>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41" name="Google Shape;341;g1f7e9396610_1_3"/>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42" name="Google Shape;342;g1f7e9396610_1_3"/>
          <p:cNvSpPr txBox="1"/>
          <p:nvPr/>
        </p:nvSpPr>
        <p:spPr>
          <a:xfrm>
            <a:off x="635898" y="211275"/>
            <a:ext cx="16097100" cy="19701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400">
                <a:solidFill>
                  <a:srgbClr val="231F20"/>
                </a:solidFill>
                <a:latin typeface="Inter"/>
                <a:ea typeface="Inter"/>
                <a:cs typeface="Inter"/>
                <a:sym typeface="Inter"/>
              </a:rPr>
              <a:t>Meta’s “Year of Efficiency”: Do Cost-Cutting Measures Actually Work?</a:t>
            </a:r>
            <a:endParaRPr sz="6400">
              <a:latin typeface="Inter"/>
              <a:ea typeface="Inter"/>
              <a:cs typeface="Inter"/>
              <a:sym typeface="Inter"/>
            </a:endParaRPr>
          </a:p>
        </p:txBody>
      </p:sp>
      <p:sp>
        <p:nvSpPr>
          <p:cNvPr id="343" name="Google Shape;343;g1f7e9396610_1_3"/>
          <p:cNvSpPr txBox="1"/>
          <p:nvPr/>
        </p:nvSpPr>
        <p:spPr>
          <a:xfrm>
            <a:off x="185750" y="2680500"/>
            <a:ext cx="8672400" cy="7338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700" b="1">
                <a:solidFill>
                  <a:schemeClr val="dk1"/>
                </a:solidFill>
                <a:latin typeface="Inter"/>
                <a:ea typeface="Inter"/>
                <a:cs typeface="Inter"/>
                <a:sym typeface="Inter"/>
              </a:rPr>
              <a:t>A Brief History of Time</a:t>
            </a:r>
            <a:endParaRPr sz="2700" b="1">
              <a:solidFill>
                <a:schemeClr val="dk1"/>
              </a:solidFill>
              <a:latin typeface="Inter"/>
              <a:ea typeface="Inter"/>
              <a:cs typeface="Inter"/>
              <a:sym typeface="Inter"/>
            </a:endParaRPr>
          </a:p>
          <a:p>
            <a:pPr marL="0" lvl="0" indent="0" algn="l" rtl="0">
              <a:lnSpc>
                <a:spcPct val="115000"/>
              </a:lnSpc>
              <a:spcBef>
                <a:spcPts val="0"/>
              </a:spcBef>
              <a:spcAft>
                <a:spcPts val="0"/>
              </a:spcAft>
              <a:buNone/>
            </a:pP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Founded </a:t>
            </a:r>
            <a:r>
              <a:rPr lang="en-US" sz="2700" b="1">
                <a:solidFill>
                  <a:schemeClr val="dk1"/>
                </a:solidFill>
                <a:latin typeface="Inter"/>
                <a:ea typeface="Inter"/>
                <a:cs typeface="Inter"/>
                <a:sym typeface="Inter"/>
              </a:rPr>
              <a:t>January 2004</a:t>
            </a:r>
            <a:r>
              <a:rPr lang="en-US" sz="2700">
                <a:solidFill>
                  <a:schemeClr val="dk1"/>
                </a:solidFill>
                <a:latin typeface="Inter Light"/>
                <a:ea typeface="Inter Light"/>
                <a:cs typeface="Inter Light"/>
                <a:sym typeface="Inter Light"/>
              </a:rPr>
              <a:t> by Mark Zuckerberg</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Files S-1 to go public on </a:t>
            </a:r>
            <a:r>
              <a:rPr lang="en-US" sz="2700" b="1">
                <a:solidFill>
                  <a:schemeClr val="dk1"/>
                </a:solidFill>
                <a:latin typeface="Inter"/>
                <a:ea typeface="Inter"/>
                <a:cs typeface="Inter"/>
                <a:sym typeface="Inter"/>
              </a:rPr>
              <a:t>January 1, 2012</a:t>
            </a:r>
            <a:r>
              <a:rPr lang="en-US" sz="2700">
                <a:solidFill>
                  <a:schemeClr val="dk1"/>
                </a:solidFill>
                <a:latin typeface="Inter Light"/>
                <a:ea typeface="Inter Light"/>
                <a:cs typeface="Inter Light"/>
                <a:sym typeface="Inter Light"/>
              </a:rPr>
              <a:t> and goes public on </a:t>
            </a:r>
            <a:r>
              <a:rPr lang="en-US" sz="2700" b="1">
                <a:solidFill>
                  <a:schemeClr val="dk1"/>
                </a:solidFill>
                <a:latin typeface="Inter"/>
                <a:ea typeface="Inter"/>
                <a:cs typeface="Inter"/>
                <a:sym typeface="Inter"/>
              </a:rPr>
              <a:t>May 18, 2012</a:t>
            </a:r>
            <a:r>
              <a:rPr lang="en-US" sz="2700">
                <a:solidFill>
                  <a:schemeClr val="dk1"/>
                </a:solidFill>
                <a:latin typeface="Inter Light"/>
                <a:ea typeface="Inter Light"/>
                <a:cs typeface="Inter Light"/>
                <a:sym typeface="Inter Light"/>
              </a:rPr>
              <a:t> at </a:t>
            </a:r>
            <a:r>
              <a:rPr lang="en-US" sz="2700" b="1">
                <a:solidFill>
                  <a:schemeClr val="dk1"/>
                </a:solidFill>
                <a:latin typeface="Inter"/>
                <a:ea typeface="Inter"/>
                <a:cs typeface="Inter"/>
                <a:sym typeface="Inter"/>
              </a:rPr>
              <a:t>$38.23</a:t>
            </a:r>
            <a:r>
              <a:rPr lang="en-US" sz="2700">
                <a:solidFill>
                  <a:schemeClr val="dk1"/>
                </a:solidFill>
                <a:latin typeface="Inter Light"/>
                <a:ea typeface="Inter Light"/>
                <a:cs typeface="Inter Light"/>
                <a:sym typeface="Inter Light"/>
              </a:rPr>
              <a:t> per share</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Becomes a blue-chip stock, hitting an all-time high of </a:t>
            </a:r>
            <a:r>
              <a:rPr lang="en-US" sz="2700" b="1">
                <a:solidFill>
                  <a:schemeClr val="dk1"/>
                </a:solidFill>
                <a:latin typeface="Inter"/>
                <a:ea typeface="Inter"/>
                <a:cs typeface="Inter"/>
                <a:sym typeface="Inter"/>
              </a:rPr>
              <a:t>$378</a:t>
            </a:r>
            <a:r>
              <a:rPr lang="en-US" sz="2700">
                <a:solidFill>
                  <a:schemeClr val="dk1"/>
                </a:solidFill>
                <a:latin typeface="Inter Light"/>
                <a:ea typeface="Inter Light"/>
                <a:cs typeface="Inter Light"/>
                <a:sym typeface="Inter Light"/>
              </a:rPr>
              <a:t> in </a:t>
            </a:r>
            <a:r>
              <a:rPr lang="en-US" sz="2700" b="1">
                <a:solidFill>
                  <a:schemeClr val="dk1"/>
                </a:solidFill>
                <a:latin typeface="Inter"/>
                <a:ea typeface="Inter"/>
                <a:cs typeface="Inter"/>
                <a:sym typeface="Inter"/>
              </a:rPr>
              <a:t>September 2021</a:t>
            </a:r>
            <a:endParaRPr sz="2700" b="1">
              <a:solidFill>
                <a:schemeClr val="dk1"/>
              </a:solidFill>
              <a:latin typeface="Inter"/>
              <a:ea typeface="Inter"/>
              <a:cs typeface="Inter"/>
              <a:sym typeface="Inter"/>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Also </a:t>
            </a:r>
            <a:r>
              <a:rPr lang="en-US" sz="2700" b="1">
                <a:solidFill>
                  <a:schemeClr val="dk1"/>
                </a:solidFill>
                <a:latin typeface="Inter"/>
                <a:ea typeface="Inter"/>
                <a:cs typeface="Inter"/>
                <a:sym typeface="Inter"/>
              </a:rPr>
              <a:t>doubles</a:t>
            </a:r>
            <a:r>
              <a:rPr lang="en-US" sz="2700">
                <a:solidFill>
                  <a:schemeClr val="dk1"/>
                </a:solidFill>
                <a:latin typeface="Inter Light"/>
                <a:ea typeface="Inter Light"/>
                <a:cs typeface="Inter Light"/>
                <a:sym typeface="Inter Light"/>
              </a:rPr>
              <a:t> </a:t>
            </a:r>
            <a:r>
              <a:rPr lang="en-US" sz="2700" b="1">
                <a:solidFill>
                  <a:schemeClr val="dk1"/>
                </a:solidFill>
                <a:latin typeface="Inter"/>
                <a:ea typeface="Inter"/>
                <a:cs typeface="Inter"/>
                <a:sym typeface="Inter"/>
              </a:rPr>
              <a:t>headcount</a:t>
            </a:r>
            <a:r>
              <a:rPr lang="en-US" sz="2700">
                <a:solidFill>
                  <a:schemeClr val="dk1"/>
                </a:solidFill>
                <a:latin typeface="Inter Light"/>
                <a:ea typeface="Inter Light"/>
                <a:cs typeface="Inter Light"/>
                <a:sym typeface="Inter Light"/>
              </a:rPr>
              <a:t> from </a:t>
            </a:r>
            <a:r>
              <a:rPr lang="en-US" sz="2700" b="1">
                <a:solidFill>
                  <a:schemeClr val="dk1"/>
                </a:solidFill>
                <a:latin typeface="Inter"/>
                <a:ea typeface="Inter"/>
                <a:cs typeface="Inter"/>
                <a:sym typeface="Inter"/>
              </a:rPr>
              <a:t>2019-22</a:t>
            </a:r>
            <a:endParaRPr sz="2700" b="1">
              <a:solidFill>
                <a:schemeClr val="dk1"/>
              </a:solidFill>
              <a:latin typeface="Inter"/>
              <a:ea typeface="Inter"/>
              <a:cs typeface="Inter"/>
              <a:sym typeface="Inter"/>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Stock Price craters </a:t>
            </a:r>
            <a:r>
              <a:rPr lang="en-US" sz="2700" b="1">
                <a:solidFill>
                  <a:schemeClr val="dk1"/>
                </a:solidFill>
                <a:latin typeface="Inter"/>
                <a:ea typeface="Inter"/>
                <a:cs typeface="Inter"/>
                <a:sym typeface="Inter"/>
              </a:rPr>
              <a:t>down to $90</a:t>
            </a:r>
            <a:r>
              <a:rPr lang="en-US" sz="2700">
                <a:solidFill>
                  <a:schemeClr val="dk1"/>
                </a:solidFill>
                <a:latin typeface="Inter Light"/>
                <a:ea typeface="Inter Light"/>
                <a:cs typeface="Inter Light"/>
                <a:sym typeface="Inter Light"/>
              </a:rPr>
              <a:t> on </a:t>
            </a:r>
            <a:r>
              <a:rPr lang="en-US" sz="2700" b="1">
                <a:solidFill>
                  <a:schemeClr val="dk1"/>
                </a:solidFill>
                <a:latin typeface="Inter"/>
                <a:ea typeface="Inter"/>
                <a:cs typeface="Inter"/>
                <a:sym typeface="Inter"/>
              </a:rPr>
              <a:t>November 4, 2022</a:t>
            </a:r>
            <a:endParaRPr sz="2700" b="1">
              <a:solidFill>
                <a:schemeClr val="dk1"/>
              </a:solidFill>
              <a:latin typeface="Inter"/>
              <a:ea typeface="Inter"/>
              <a:cs typeface="Inter"/>
              <a:sym typeface="Inter"/>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Executes </a:t>
            </a:r>
            <a:r>
              <a:rPr lang="en-US" sz="2700" b="1">
                <a:solidFill>
                  <a:schemeClr val="dk1"/>
                </a:solidFill>
                <a:latin typeface="Inter"/>
                <a:ea typeface="Inter"/>
                <a:cs typeface="Inter"/>
                <a:sym typeface="Inter"/>
              </a:rPr>
              <a:t>first-ever mass layoffs</a:t>
            </a:r>
            <a:r>
              <a:rPr lang="en-US" sz="2700">
                <a:solidFill>
                  <a:schemeClr val="dk1"/>
                </a:solidFill>
                <a:latin typeface="Inter Light"/>
                <a:ea typeface="Inter Light"/>
                <a:cs typeface="Inter Light"/>
                <a:sym typeface="Inter Light"/>
              </a:rPr>
              <a:t> in company history on </a:t>
            </a:r>
            <a:r>
              <a:rPr lang="en-US" sz="2700" b="1">
                <a:solidFill>
                  <a:schemeClr val="dk1"/>
                </a:solidFill>
                <a:latin typeface="Inter"/>
                <a:ea typeface="Inter"/>
                <a:cs typeface="Inter"/>
                <a:sym typeface="Inter"/>
              </a:rPr>
              <a:t>November 9, 2022</a:t>
            </a:r>
            <a:endParaRPr sz="2700" b="1">
              <a:solidFill>
                <a:schemeClr val="dk1"/>
              </a:solidFill>
              <a:latin typeface="Inter"/>
              <a:ea typeface="Inter"/>
              <a:cs typeface="Inter"/>
              <a:sym typeface="Inter"/>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Executes a </a:t>
            </a:r>
            <a:r>
              <a:rPr lang="en-US" sz="2700" b="1">
                <a:solidFill>
                  <a:schemeClr val="dk1"/>
                </a:solidFill>
                <a:latin typeface="Inter"/>
                <a:ea typeface="Inter"/>
                <a:cs typeface="Inter"/>
                <a:sym typeface="Inter"/>
              </a:rPr>
              <a:t>second mass layoff</a:t>
            </a:r>
            <a:r>
              <a:rPr lang="en-US" sz="2700">
                <a:solidFill>
                  <a:schemeClr val="dk1"/>
                </a:solidFill>
                <a:latin typeface="Inter Light"/>
                <a:ea typeface="Inter Light"/>
                <a:cs typeface="Inter Light"/>
                <a:sym typeface="Inter Light"/>
              </a:rPr>
              <a:t> event on </a:t>
            </a:r>
            <a:r>
              <a:rPr lang="en-US" sz="2700" b="1">
                <a:solidFill>
                  <a:schemeClr val="dk1"/>
                </a:solidFill>
                <a:latin typeface="Inter"/>
                <a:ea typeface="Inter"/>
                <a:cs typeface="Inter"/>
                <a:sym typeface="Inter"/>
              </a:rPr>
              <a:t>March 14, 2023</a:t>
            </a:r>
            <a:r>
              <a:rPr lang="en-US" sz="2700">
                <a:solidFill>
                  <a:schemeClr val="dk1"/>
                </a:solidFill>
                <a:latin typeface="Inter Light"/>
                <a:ea typeface="Inter Light"/>
                <a:cs typeface="Inter Light"/>
                <a:sym typeface="Inter Light"/>
              </a:rPr>
              <a:t> citing </a:t>
            </a:r>
            <a:r>
              <a:rPr lang="en-US" sz="2700" b="1">
                <a:solidFill>
                  <a:schemeClr val="dk1"/>
                </a:solidFill>
                <a:latin typeface="Inter"/>
                <a:ea typeface="Inter"/>
                <a:cs typeface="Inter"/>
                <a:sym typeface="Inter"/>
              </a:rPr>
              <a:t>“Year of Efficiency”</a:t>
            </a:r>
            <a:endParaRPr sz="2700" b="1">
              <a:solidFill>
                <a:schemeClr val="dk1"/>
              </a:solidFill>
              <a:latin typeface="Inter"/>
              <a:ea typeface="Inter"/>
              <a:cs typeface="Inter"/>
              <a:sym typeface="Inter"/>
            </a:endParaRPr>
          </a:p>
        </p:txBody>
      </p:sp>
      <p:pic>
        <p:nvPicPr>
          <p:cNvPr id="344" name="Google Shape;344;g1f7e9396610_1_3"/>
          <p:cNvPicPr preferRelativeResize="0"/>
          <p:nvPr/>
        </p:nvPicPr>
        <p:blipFill>
          <a:blip r:embed="rId5">
            <a:alphaModFix/>
          </a:blip>
          <a:stretch>
            <a:fillRect/>
          </a:stretch>
        </p:blipFill>
        <p:spPr>
          <a:xfrm>
            <a:off x="10331450" y="2594775"/>
            <a:ext cx="5810100" cy="700087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f7e9396610_1_1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50" name="Google Shape;350;g1f7e9396610_1_13"/>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51" name="Google Shape;351;g1f7e9396610_1_13"/>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52" name="Google Shape;352;g1f7e9396610_1_13"/>
          <p:cNvSpPr txBox="1"/>
          <p:nvPr/>
        </p:nvSpPr>
        <p:spPr>
          <a:xfrm>
            <a:off x="635898" y="211275"/>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A Story in 4 Charts</a:t>
            </a:r>
            <a:endParaRPr sz="7000">
              <a:latin typeface="Inter"/>
              <a:ea typeface="Inter"/>
              <a:cs typeface="Inter"/>
              <a:sym typeface="Inter"/>
            </a:endParaRPr>
          </a:p>
        </p:txBody>
      </p:sp>
      <p:pic>
        <p:nvPicPr>
          <p:cNvPr id="353" name="Google Shape;353;g1f7e9396610_1_13"/>
          <p:cNvPicPr preferRelativeResize="0"/>
          <p:nvPr/>
        </p:nvPicPr>
        <p:blipFill>
          <a:blip r:embed="rId5">
            <a:alphaModFix/>
          </a:blip>
          <a:stretch>
            <a:fillRect/>
          </a:stretch>
        </p:blipFill>
        <p:spPr>
          <a:xfrm>
            <a:off x="9644073" y="6006038"/>
            <a:ext cx="8131044" cy="4028525"/>
          </a:xfrm>
          <a:prstGeom prst="rect">
            <a:avLst/>
          </a:prstGeom>
          <a:noFill/>
          <a:ln>
            <a:noFill/>
          </a:ln>
        </p:spPr>
      </p:pic>
      <p:pic>
        <p:nvPicPr>
          <p:cNvPr id="354" name="Google Shape;354;g1f7e9396610_1_13"/>
          <p:cNvPicPr preferRelativeResize="0"/>
          <p:nvPr/>
        </p:nvPicPr>
        <p:blipFill>
          <a:blip r:embed="rId6">
            <a:alphaModFix/>
          </a:blip>
          <a:stretch>
            <a:fillRect/>
          </a:stretch>
        </p:blipFill>
        <p:spPr>
          <a:xfrm>
            <a:off x="780448" y="6006050"/>
            <a:ext cx="8106377" cy="4028525"/>
          </a:xfrm>
          <a:prstGeom prst="rect">
            <a:avLst/>
          </a:prstGeom>
          <a:noFill/>
          <a:ln>
            <a:noFill/>
          </a:ln>
        </p:spPr>
      </p:pic>
      <p:pic>
        <p:nvPicPr>
          <p:cNvPr id="355" name="Google Shape;355;g1f7e9396610_1_13"/>
          <p:cNvPicPr preferRelativeResize="0"/>
          <p:nvPr/>
        </p:nvPicPr>
        <p:blipFill>
          <a:blip r:embed="rId7">
            <a:alphaModFix/>
          </a:blip>
          <a:stretch>
            <a:fillRect/>
          </a:stretch>
        </p:blipFill>
        <p:spPr>
          <a:xfrm>
            <a:off x="9644075" y="1414736"/>
            <a:ext cx="8114601" cy="4028525"/>
          </a:xfrm>
          <a:prstGeom prst="rect">
            <a:avLst/>
          </a:prstGeom>
          <a:noFill/>
          <a:ln>
            <a:noFill/>
          </a:ln>
        </p:spPr>
      </p:pic>
      <p:pic>
        <p:nvPicPr>
          <p:cNvPr id="356" name="Google Shape;356;g1f7e9396610_1_13"/>
          <p:cNvPicPr preferRelativeResize="0"/>
          <p:nvPr/>
        </p:nvPicPr>
        <p:blipFill>
          <a:blip r:embed="rId8">
            <a:alphaModFix/>
          </a:blip>
          <a:stretch>
            <a:fillRect/>
          </a:stretch>
        </p:blipFill>
        <p:spPr>
          <a:xfrm>
            <a:off x="739638" y="1414725"/>
            <a:ext cx="8188010" cy="40608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f7e9396610_1_26"/>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62" name="Google Shape;362;g1f7e9396610_1_26"/>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63" name="Google Shape;363;g1f7e9396610_1_26"/>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64" name="Google Shape;364;g1f7e9396610_1_26"/>
          <p:cNvSpPr txBox="1"/>
          <p:nvPr/>
        </p:nvSpPr>
        <p:spPr>
          <a:xfrm>
            <a:off x="635898" y="211275"/>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Did it Work?</a:t>
            </a:r>
            <a:endParaRPr sz="7000">
              <a:latin typeface="Inter"/>
              <a:ea typeface="Inter"/>
              <a:cs typeface="Inter"/>
              <a:sym typeface="Inter"/>
            </a:endParaRPr>
          </a:p>
        </p:txBody>
      </p:sp>
      <p:pic>
        <p:nvPicPr>
          <p:cNvPr id="365" name="Google Shape;365;g1f7e9396610_1_26"/>
          <p:cNvPicPr preferRelativeResize="0"/>
          <p:nvPr/>
        </p:nvPicPr>
        <p:blipFill>
          <a:blip r:embed="rId5">
            <a:alphaModFix/>
          </a:blip>
          <a:stretch>
            <a:fillRect/>
          </a:stretch>
        </p:blipFill>
        <p:spPr>
          <a:xfrm>
            <a:off x="11561851" y="314350"/>
            <a:ext cx="6380999" cy="9344023"/>
          </a:xfrm>
          <a:prstGeom prst="rect">
            <a:avLst/>
          </a:prstGeom>
          <a:noFill/>
          <a:ln>
            <a:noFill/>
          </a:ln>
        </p:spPr>
      </p:pic>
      <p:pic>
        <p:nvPicPr>
          <p:cNvPr id="366" name="Google Shape;366;g1f7e9396610_1_26"/>
          <p:cNvPicPr preferRelativeResize="0"/>
          <p:nvPr/>
        </p:nvPicPr>
        <p:blipFill>
          <a:blip r:embed="rId6">
            <a:alphaModFix/>
          </a:blip>
          <a:stretch>
            <a:fillRect/>
          </a:stretch>
        </p:blipFill>
        <p:spPr>
          <a:xfrm>
            <a:off x="635899" y="5605537"/>
            <a:ext cx="8381975" cy="4152850"/>
          </a:xfrm>
          <a:prstGeom prst="rect">
            <a:avLst/>
          </a:prstGeom>
          <a:noFill/>
          <a:ln>
            <a:noFill/>
          </a:ln>
        </p:spPr>
      </p:pic>
      <p:sp>
        <p:nvSpPr>
          <p:cNvPr id="367" name="Google Shape;367;g1f7e9396610_1_26"/>
          <p:cNvSpPr txBox="1"/>
          <p:nvPr/>
        </p:nvSpPr>
        <p:spPr>
          <a:xfrm>
            <a:off x="461975" y="1288875"/>
            <a:ext cx="9053400" cy="35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Share Prices and eps seem to have rebounded spectacularly</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$META has added over $360bn in market cap since the layoffs unfolded</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The share price has increased from ~$90 to ~$500 now</a:t>
            </a:r>
            <a:endParaRPr sz="2700">
              <a:solidFill>
                <a:schemeClr val="dk1"/>
              </a:solidFill>
              <a:latin typeface="Inter Light"/>
              <a:ea typeface="Inter Light"/>
              <a:cs typeface="Inter Light"/>
              <a:sym typeface="Inter Light"/>
            </a:endParaRPr>
          </a:p>
          <a:p>
            <a:pPr marL="457200" lvl="0" indent="0" algn="l" rtl="0">
              <a:lnSpc>
                <a:spcPct val="115000"/>
              </a:lnSpc>
              <a:spcBef>
                <a:spcPts val="0"/>
              </a:spcBef>
              <a:spcAft>
                <a:spcPts val="0"/>
              </a:spcAft>
              <a:buNone/>
            </a:pPr>
            <a:endParaRPr sz="2700" b="1">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1f7e9396610_1_47"/>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373" name="Google Shape;373;g1f7e9396610_1_47"/>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74" name="Google Shape;374;g1f7e9396610_1_47"/>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375" name="Google Shape;375;g1f7e9396610_1_47"/>
          <p:cNvSpPr txBox="1"/>
          <p:nvPr/>
        </p:nvSpPr>
        <p:spPr>
          <a:xfrm>
            <a:off x="635898" y="211275"/>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Unfortunately…</a:t>
            </a:r>
            <a:endParaRPr sz="7000">
              <a:latin typeface="Inter"/>
              <a:ea typeface="Inter"/>
              <a:cs typeface="Inter"/>
              <a:sym typeface="Inter"/>
            </a:endParaRPr>
          </a:p>
        </p:txBody>
      </p:sp>
      <p:sp>
        <p:nvSpPr>
          <p:cNvPr id="376" name="Google Shape;376;g1f7e9396610_1_47"/>
          <p:cNvSpPr txBox="1"/>
          <p:nvPr/>
        </p:nvSpPr>
        <p:spPr>
          <a:xfrm>
            <a:off x="461975" y="1288875"/>
            <a:ext cx="11125200" cy="351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It doesn’t seem like Meta is the norm; rather the exception</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Amazon executed multiple rounds of mass layoffs around the same time, resorting to more extreme cost-cutting measures</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Things look good on paper: stock is up by a lot!</a:t>
            </a:r>
            <a:endParaRPr sz="2700">
              <a:solidFill>
                <a:schemeClr val="dk1"/>
              </a:solidFill>
              <a:latin typeface="Inter Light"/>
              <a:ea typeface="Inter Light"/>
              <a:cs typeface="Inter Light"/>
              <a:sym typeface="Inter Light"/>
            </a:endParaRPr>
          </a:p>
          <a:p>
            <a:pPr marL="457200" lvl="0" indent="-400050" algn="l" rtl="0">
              <a:lnSpc>
                <a:spcPct val="115000"/>
              </a:lnSpc>
              <a:spcBef>
                <a:spcPts val="0"/>
              </a:spcBef>
              <a:spcAft>
                <a:spcPts val="0"/>
              </a:spcAft>
              <a:buClr>
                <a:schemeClr val="dk1"/>
              </a:buClr>
              <a:buSzPts val="2700"/>
              <a:buFont typeface="Inter Light"/>
              <a:buChar char="●"/>
            </a:pPr>
            <a:r>
              <a:rPr lang="en-US" sz="2700">
                <a:solidFill>
                  <a:schemeClr val="dk1"/>
                </a:solidFill>
                <a:latin typeface="Inter Light"/>
                <a:ea typeface="Inter Light"/>
                <a:cs typeface="Inter Light"/>
                <a:sym typeface="Inter Light"/>
              </a:rPr>
              <a:t>However, if not for the AWS Cloud business, the financial outcome doesn’t seem the brightest…</a:t>
            </a:r>
            <a:endParaRPr sz="2700">
              <a:solidFill>
                <a:schemeClr val="dk1"/>
              </a:solidFill>
              <a:latin typeface="Inter Light"/>
              <a:ea typeface="Inter Light"/>
              <a:cs typeface="Inter Light"/>
              <a:sym typeface="Inter Light"/>
            </a:endParaRPr>
          </a:p>
          <a:p>
            <a:pPr marL="457200" lvl="0" indent="0" algn="l" rtl="0">
              <a:lnSpc>
                <a:spcPct val="115000"/>
              </a:lnSpc>
              <a:spcBef>
                <a:spcPts val="0"/>
              </a:spcBef>
              <a:spcAft>
                <a:spcPts val="0"/>
              </a:spcAft>
              <a:buNone/>
            </a:pPr>
            <a:endParaRPr sz="2700" b="1">
              <a:solidFill>
                <a:schemeClr val="dk1"/>
              </a:solidFill>
              <a:latin typeface="Inter"/>
              <a:ea typeface="Inter"/>
              <a:cs typeface="Inter"/>
              <a:sym typeface="Inter"/>
            </a:endParaRPr>
          </a:p>
        </p:txBody>
      </p:sp>
      <p:pic>
        <p:nvPicPr>
          <p:cNvPr id="377" name="Google Shape;377;g1f7e9396610_1_47"/>
          <p:cNvPicPr preferRelativeResize="0"/>
          <p:nvPr/>
        </p:nvPicPr>
        <p:blipFill>
          <a:blip r:embed="rId5">
            <a:alphaModFix/>
          </a:blip>
          <a:stretch>
            <a:fillRect/>
          </a:stretch>
        </p:blipFill>
        <p:spPr>
          <a:xfrm>
            <a:off x="250124" y="5601075"/>
            <a:ext cx="8326750" cy="4125488"/>
          </a:xfrm>
          <a:prstGeom prst="rect">
            <a:avLst/>
          </a:prstGeom>
          <a:noFill/>
          <a:ln>
            <a:noFill/>
          </a:ln>
        </p:spPr>
      </p:pic>
      <p:pic>
        <p:nvPicPr>
          <p:cNvPr id="378" name="Google Shape;378;g1f7e9396610_1_47"/>
          <p:cNvPicPr preferRelativeResize="0"/>
          <p:nvPr/>
        </p:nvPicPr>
        <p:blipFill>
          <a:blip r:embed="rId6">
            <a:alphaModFix/>
          </a:blip>
          <a:stretch>
            <a:fillRect/>
          </a:stretch>
        </p:blipFill>
        <p:spPr>
          <a:xfrm>
            <a:off x="9022674" y="5596900"/>
            <a:ext cx="8326749" cy="4133849"/>
          </a:xfrm>
          <a:prstGeom prst="rect">
            <a:avLst/>
          </a:prstGeom>
          <a:noFill/>
          <a:ln>
            <a:noFill/>
          </a:ln>
        </p:spPr>
      </p:pic>
      <p:pic>
        <p:nvPicPr>
          <p:cNvPr id="379" name="Google Shape;379;g1f7e9396610_1_47"/>
          <p:cNvPicPr preferRelativeResize="0"/>
          <p:nvPr/>
        </p:nvPicPr>
        <p:blipFill>
          <a:blip r:embed="rId7">
            <a:alphaModFix/>
          </a:blip>
          <a:stretch>
            <a:fillRect/>
          </a:stretch>
        </p:blipFill>
        <p:spPr>
          <a:xfrm>
            <a:off x="11049345" y="1288875"/>
            <a:ext cx="7067204" cy="3512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383"/>
        <p:cNvGrpSpPr/>
        <p:nvPr/>
      </p:nvGrpSpPr>
      <p:grpSpPr>
        <a:xfrm>
          <a:off x="0" y="0"/>
          <a:ext cx="0" cy="0"/>
          <a:chOff x="0" y="0"/>
          <a:chExt cx="0" cy="0"/>
        </a:xfrm>
      </p:grpSpPr>
      <p:sp>
        <p:nvSpPr>
          <p:cNvPr id="384" name="Google Shape;384;g2cf5566bc68_0_25"/>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385" name="Google Shape;385;g2cf5566bc68_0_25"/>
          <p:cNvSpPr txBox="1"/>
          <p:nvPr/>
        </p:nvSpPr>
        <p:spPr>
          <a:xfrm>
            <a:off x="5193601" y="3587850"/>
            <a:ext cx="7900800" cy="31113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0107">
                <a:solidFill>
                  <a:srgbClr val="FFFFFF"/>
                </a:solidFill>
                <a:latin typeface="Inter"/>
                <a:ea typeface="Inter"/>
                <a:cs typeface="Inter"/>
                <a:sym typeface="Inter"/>
              </a:rPr>
              <a:t>Conclusions </a:t>
            </a:r>
            <a:endParaRPr>
              <a:latin typeface="Inter"/>
              <a:ea typeface="Inter"/>
              <a:cs typeface="Inter"/>
              <a:sym typeface="Inter"/>
            </a:endParaRPr>
          </a:p>
        </p:txBody>
      </p:sp>
      <p:sp>
        <p:nvSpPr>
          <p:cNvPr id="386" name="Google Shape;386;g2cf5566bc68_0_25"/>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g2ceeb8b2d98_0_398"/>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grpSp>
        <p:nvGrpSpPr>
          <p:cNvPr id="392" name="Google Shape;392;g2ceeb8b2d98_0_398"/>
          <p:cNvGrpSpPr/>
          <p:nvPr/>
        </p:nvGrpSpPr>
        <p:grpSpPr>
          <a:xfrm>
            <a:off x="0" y="-72327"/>
            <a:ext cx="18288118" cy="2271503"/>
            <a:chOff x="0" y="-19050"/>
            <a:chExt cx="4816592" cy="831900"/>
          </a:xfrm>
        </p:grpSpPr>
        <p:sp>
          <p:nvSpPr>
            <p:cNvPr id="393" name="Google Shape;393;g2ceeb8b2d98_0_398"/>
            <p:cNvSpPr/>
            <p:nvPr/>
          </p:nvSpPr>
          <p:spPr>
            <a:xfrm>
              <a:off x="0" y="0"/>
              <a:ext cx="4816592" cy="812800"/>
            </a:xfrm>
            <a:custGeom>
              <a:avLst/>
              <a:gdLst/>
              <a:ahLst/>
              <a:cxnLst/>
              <a:rect l="l" t="t" r="r" b="b"/>
              <a:pathLst>
                <a:path w="4816592" h="812800" extrusionOk="0">
                  <a:moveTo>
                    <a:pt x="0" y="0"/>
                  </a:moveTo>
                  <a:lnTo>
                    <a:pt x="4816592" y="0"/>
                  </a:lnTo>
                  <a:lnTo>
                    <a:pt x="4816592" y="812800"/>
                  </a:lnTo>
                  <a:lnTo>
                    <a:pt x="0" y="812800"/>
                  </a:lnTo>
                  <a:close/>
                </a:path>
              </a:pathLst>
            </a:custGeom>
            <a:solidFill>
              <a:srgbClr val="1A1A1A"/>
            </a:solidFill>
            <a:ln>
              <a:noFill/>
            </a:ln>
          </p:spPr>
          <p:txBody>
            <a:bodyPr/>
            <a:lstStyle/>
            <a:p>
              <a:endParaRPr lang="en-CA"/>
            </a:p>
          </p:txBody>
        </p:sp>
        <p:sp>
          <p:nvSpPr>
            <p:cNvPr id="394" name="Google Shape;394;g2ceeb8b2d98_0_398"/>
            <p:cNvSpPr txBox="1"/>
            <p:nvPr/>
          </p:nvSpPr>
          <p:spPr>
            <a:xfrm>
              <a:off x="0" y="-19050"/>
              <a:ext cx="4816500" cy="831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95" name="Google Shape;395;g2ceeb8b2d98_0_398"/>
          <p:cNvSpPr/>
          <p:nvPr/>
        </p:nvSpPr>
        <p:spPr>
          <a:xfrm>
            <a:off x="13451022" y="-4729397"/>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4">
              <a:alphaModFix/>
            </a:blip>
            <a:stretch>
              <a:fillRect/>
            </a:stretch>
          </a:blipFill>
          <a:ln>
            <a:noFill/>
          </a:ln>
        </p:spPr>
        <p:txBody>
          <a:bodyPr/>
          <a:lstStyle/>
          <a:p>
            <a:endParaRPr lang="en-CA"/>
          </a:p>
        </p:txBody>
      </p:sp>
      <p:sp>
        <p:nvSpPr>
          <p:cNvPr id="396" name="Google Shape;396;g2ceeb8b2d98_0_398"/>
          <p:cNvSpPr/>
          <p:nvPr/>
        </p:nvSpPr>
        <p:spPr>
          <a:xfrm>
            <a:off x="-2851369" y="-3442596"/>
            <a:ext cx="6709932" cy="6885191"/>
          </a:xfrm>
          <a:custGeom>
            <a:avLst/>
            <a:gdLst/>
            <a:ahLst/>
            <a:cxnLst/>
            <a:rect l="l" t="t" r="r" b="b"/>
            <a:pathLst>
              <a:path w="6709932" h="6885191" extrusionOk="0">
                <a:moveTo>
                  <a:pt x="0" y="0"/>
                </a:moveTo>
                <a:lnTo>
                  <a:pt x="6709932" y="0"/>
                </a:lnTo>
                <a:lnTo>
                  <a:pt x="6709932" y="6885192"/>
                </a:lnTo>
                <a:lnTo>
                  <a:pt x="0" y="6885192"/>
                </a:lnTo>
                <a:lnTo>
                  <a:pt x="0" y="0"/>
                </a:lnTo>
                <a:close/>
              </a:path>
            </a:pathLst>
          </a:custGeom>
          <a:blipFill rotWithShape="1">
            <a:blip r:embed="rId4">
              <a:alphaModFix/>
            </a:blip>
            <a:stretch>
              <a:fillRect/>
            </a:stretch>
          </a:blipFill>
          <a:ln>
            <a:noFill/>
          </a:ln>
        </p:spPr>
        <p:txBody>
          <a:bodyPr/>
          <a:lstStyle/>
          <a:p>
            <a:endParaRPr lang="en-CA"/>
          </a:p>
        </p:txBody>
      </p:sp>
      <p:sp>
        <p:nvSpPr>
          <p:cNvPr id="397" name="Google Shape;397;g2ceeb8b2d98_0_398"/>
          <p:cNvSpPr txBox="1"/>
          <p:nvPr/>
        </p:nvSpPr>
        <p:spPr>
          <a:xfrm>
            <a:off x="451275" y="429538"/>
            <a:ext cx="171138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000">
                <a:solidFill>
                  <a:srgbClr val="FFFFFF"/>
                </a:solidFill>
                <a:latin typeface="Inter"/>
                <a:ea typeface="Inter"/>
                <a:cs typeface="Inter"/>
                <a:sym typeface="Inter"/>
              </a:rPr>
              <a:t>Conclusions</a:t>
            </a:r>
            <a:endParaRPr sz="7000">
              <a:latin typeface="Inter"/>
              <a:ea typeface="Inter"/>
              <a:cs typeface="Inter"/>
              <a:sym typeface="Inter"/>
            </a:endParaRPr>
          </a:p>
        </p:txBody>
      </p:sp>
      <p:sp>
        <p:nvSpPr>
          <p:cNvPr id="398" name="Google Shape;398;g2ceeb8b2d98_0_398"/>
          <p:cNvSpPr txBox="1"/>
          <p:nvPr/>
        </p:nvSpPr>
        <p:spPr>
          <a:xfrm>
            <a:off x="163875" y="2386375"/>
            <a:ext cx="17851800" cy="7900500"/>
          </a:xfrm>
          <a:prstGeom prst="rect">
            <a:avLst/>
          </a:prstGeom>
          <a:noFill/>
          <a:ln>
            <a:noFill/>
          </a:ln>
        </p:spPr>
        <p:txBody>
          <a:bodyPr spcFirstLastPara="1" wrap="square" lIns="91425" tIns="91425" rIns="91425" bIns="91425" anchor="t" anchorCtr="0">
            <a:noAutofit/>
          </a:bodyPr>
          <a:lstStyle/>
          <a:p>
            <a:pPr marL="457200" lvl="0"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 In the case of established companies, layoffs seem to lead to a rebound in stock prices</a:t>
            </a:r>
            <a:endParaRPr sz="3200">
              <a:solidFill>
                <a:schemeClr val="dk1"/>
              </a:solidFill>
              <a:latin typeface="Inter"/>
              <a:ea typeface="Inter"/>
              <a:cs typeface="Inter"/>
              <a:sym typeface="Inter"/>
            </a:endParaRPr>
          </a:p>
          <a:p>
            <a:pPr marL="914400" lvl="1"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This is in contrast to the negative perceptions surrounding the human aspect of layoffs</a:t>
            </a:r>
            <a:endParaRPr sz="3200">
              <a:solidFill>
                <a:schemeClr val="dk1"/>
              </a:solidFill>
              <a:latin typeface="Inter"/>
              <a:ea typeface="Inter"/>
              <a:cs typeface="Inter"/>
              <a:sym typeface="Inter"/>
            </a:endParaRPr>
          </a:p>
          <a:p>
            <a:pPr marL="914400" lvl="1"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Market/Investor sentiment seem to view layoffs as a “fresh start”</a:t>
            </a:r>
            <a:endParaRPr sz="3200">
              <a:solidFill>
                <a:schemeClr val="dk1"/>
              </a:solidFill>
              <a:latin typeface="Inter"/>
              <a:ea typeface="Inter"/>
              <a:cs typeface="Inter"/>
              <a:sym typeface="Inter"/>
            </a:endParaRPr>
          </a:p>
          <a:p>
            <a:pPr marL="457200" lvl="0"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However, the post-layoff performance of a company cannot be definitively said to improve drastically after layoffs</a:t>
            </a:r>
            <a:endParaRPr sz="3200">
              <a:solidFill>
                <a:schemeClr val="dk1"/>
              </a:solidFill>
              <a:latin typeface="Inter"/>
              <a:ea typeface="Inter"/>
              <a:cs typeface="Inter"/>
              <a:sym typeface="Inter"/>
            </a:endParaRPr>
          </a:p>
          <a:p>
            <a:pPr marL="914400" lvl="1"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This is very important since it points to the high degree of subjectivity in analyzing the impact of layoffs</a:t>
            </a:r>
            <a:endParaRPr sz="3200">
              <a:solidFill>
                <a:schemeClr val="dk1"/>
              </a:solidFill>
              <a:latin typeface="Inter"/>
              <a:ea typeface="Inter"/>
              <a:cs typeface="Inter"/>
              <a:sym typeface="Inter"/>
            </a:endParaRPr>
          </a:p>
          <a:p>
            <a:pPr marL="914400" lvl="1" indent="-431800" algn="l" rtl="0">
              <a:lnSpc>
                <a:spcPct val="150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Each company needs to take a deep look inwards if their performance is to really improve post-layoffs</a:t>
            </a:r>
            <a:endParaRPr sz="3200">
              <a:solidFill>
                <a:schemeClr val="dk1"/>
              </a:solidFill>
              <a:latin typeface="Inter"/>
              <a:ea typeface="Inter"/>
              <a:cs typeface="Inter"/>
              <a:sym typeface="Inter"/>
            </a:endParaRPr>
          </a:p>
          <a:p>
            <a:pPr marL="0" lvl="0" indent="0" algn="l" rtl="0">
              <a:lnSpc>
                <a:spcPct val="150000"/>
              </a:lnSpc>
              <a:spcBef>
                <a:spcPts val="0"/>
              </a:spcBef>
              <a:spcAft>
                <a:spcPts val="0"/>
              </a:spcAft>
              <a:buClr>
                <a:schemeClr val="dk1"/>
              </a:buClr>
              <a:buSzPts val="1100"/>
              <a:buFont typeface="Arial"/>
              <a:buNone/>
            </a:pPr>
            <a:endParaRPr sz="3200">
              <a:solidFill>
                <a:schemeClr val="dk1"/>
              </a:solidFill>
              <a:highlight>
                <a:srgbClr val="FF0000"/>
              </a:highlight>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402"/>
        <p:cNvGrpSpPr/>
        <p:nvPr/>
      </p:nvGrpSpPr>
      <p:grpSpPr>
        <a:xfrm>
          <a:off x="0" y="0"/>
          <a:ext cx="0" cy="0"/>
          <a:chOff x="0" y="0"/>
          <a:chExt cx="0" cy="0"/>
        </a:xfrm>
      </p:grpSpPr>
      <p:sp>
        <p:nvSpPr>
          <p:cNvPr id="403" name="Google Shape;403;g2ceeb8b2d98_0_414"/>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404" name="Google Shape;404;g2ceeb8b2d98_0_414"/>
          <p:cNvSpPr txBox="1"/>
          <p:nvPr/>
        </p:nvSpPr>
        <p:spPr>
          <a:xfrm>
            <a:off x="2900502" y="4365606"/>
            <a:ext cx="12057300" cy="1555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107" b="1">
                <a:solidFill>
                  <a:srgbClr val="FFFFFF"/>
                </a:solidFill>
                <a:latin typeface="Oswald"/>
                <a:ea typeface="Oswald"/>
                <a:cs typeface="Oswald"/>
                <a:sym typeface="Oswald"/>
              </a:rPr>
              <a:t>THANK YOU</a:t>
            </a:r>
            <a:endParaRPr/>
          </a:p>
        </p:txBody>
      </p:sp>
      <p:sp>
        <p:nvSpPr>
          <p:cNvPr id="405" name="Google Shape;405;g2ceeb8b2d98_0_414"/>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g2cf5566bc68_0_1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411" name="Google Shape;411;g2cf5566bc68_0_13"/>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412" name="Google Shape;412;g2cf5566bc68_0_13"/>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413" name="Google Shape;413;g2cf5566bc68_0_13"/>
          <p:cNvSpPr txBox="1"/>
          <p:nvPr/>
        </p:nvSpPr>
        <p:spPr>
          <a:xfrm>
            <a:off x="635898" y="211275"/>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a:solidFill>
                  <a:srgbClr val="231F20"/>
                </a:solidFill>
                <a:latin typeface="Inter"/>
                <a:ea typeface="Inter"/>
                <a:cs typeface="Inter"/>
                <a:sym typeface="Inter"/>
              </a:rPr>
              <a:t>Project Split</a:t>
            </a:r>
            <a:endParaRPr sz="7000">
              <a:latin typeface="Inter"/>
              <a:ea typeface="Inter"/>
              <a:cs typeface="Inter"/>
              <a:sym typeface="Inter"/>
            </a:endParaRPr>
          </a:p>
        </p:txBody>
      </p:sp>
      <p:graphicFrame>
        <p:nvGraphicFramePr>
          <p:cNvPr id="414" name="Google Shape;414;g2cf5566bc68_0_13"/>
          <p:cNvGraphicFramePr/>
          <p:nvPr/>
        </p:nvGraphicFramePr>
        <p:xfrm>
          <a:off x="1167575" y="2605550"/>
          <a:ext cx="3000000" cy="3000000"/>
        </p:xfrm>
        <a:graphic>
          <a:graphicData uri="http://schemas.openxmlformats.org/drawingml/2006/table">
            <a:tbl>
              <a:tblPr>
                <a:noFill/>
                <a:tableStyleId>{5BECD2C8-1C8F-48D7-BAD6-DECE7C09A46F}</a:tableStyleId>
              </a:tblPr>
              <a:tblGrid>
                <a:gridCol w="3248725">
                  <a:extLst>
                    <a:ext uri="{9D8B030D-6E8A-4147-A177-3AD203B41FA5}">
                      <a16:colId xmlns:a16="http://schemas.microsoft.com/office/drawing/2014/main" val="20000"/>
                    </a:ext>
                  </a:extLst>
                </a:gridCol>
                <a:gridCol w="7673275">
                  <a:extLst>
                    <a:ext uri="{9D8B030D-6E8A-4147-A177-3AD203B41FA5}">
                      <a16:colId xmlns:a16="http://schemas.microsoft.com/office/drawing/2014/main" val="20001"/>
                    </a:ext>
                  </a:extLst>
                </a:gridCol>
                <a:gridCol w="5461000">
                  <a:extLst>
                    <a:ext uri="{9D8B030D-6E8A-4147-A177-3AD203B41FA5}">
                      <a16:colId xmlns:a16="http://schemas.microsoft.com/office/drawing/2014/main" val="20002"/>
                    </a:ext>
                  </a:extLst>
                </a:gridCol>
              </a:tblGrid>
              <a:tr h="612400">
                <a:tc>
                  <a:txBody>
                    <a:bodyPr/>
                    <a:lstStyle/>
                    <a:p>
                      <a:pPr marL="0" lvl="0" indent="0" algn="ctr" rtl="0">
                        <a:spcBef>
                          <a:spcPts val="0"/>
                        </a:spcBef>
                        <a:spcAft>
                          <a:spcPts val="0"/>
                        </a:spcAft>
                        <a:buNone/>
                      </a:pPr>
                      <a:r>
                        <a:rPr lang="en-US" sz="3000"/>
                        <a:t>Person</a:t>
                      </a:r>
                      <a:endParaRPr sz="3000"/>
                    </a:p>
                  </a:txBody>
                  <a:tcPr marL="91425" marR="91425" marT="91425" marB="91425">
                    <a:solidFill>
                      <a:srgbClr val="D9D9D9"/>
                    </a:solidFill>
                  </a:tcPr>
                </a:tc>
                <a:tc>
                  <a:txBody>
                    <a:bodyPr/>
                    <a:lstStyle/>
                    <a:p>
                      <a:pPr marL="0" lvl="0" indent="0" algn="ctr" rtl="0">
                        <a:spcBef>
                          <a:spcPts val="0"/>
                        </a:spcBef>
                        <a:spcAft>
                          <a:spcPts val="0"/>
                        </a:spcAft>
                        <a:buNone/>
                      </a:pPr>
                      <a:r>
                        <a:rPr lang="en-US" sz="3000"/>
                        <a:t>Task</a:t>
                      </a:r>
                      <a:endParaRPr sz="3000"/>
                    </a:p>
                  </a:txBody>
                  <a:tcPr marL="91425" marR="91425" marT="91425" marB="91425">
                    <a:solidFill>
                      <a:srgbClr val="D9D9D9"/>
                    </a:solidFill>
                  </a:tcPr>
                </a:tc>
                <a:tc>
                  <a:txBody>
                    <a:bodyPr/>
                    <a:lstStyle/>
                    <a:p>
                      <a:pPr marL="0" lvl="0" indent="0" algn="ctr" rtl="0">
                        <a:spcBef>
                          <a:spcPts val="0"/>
                        </a:spcBef>
                        <a:spcAft>
                          <a:spcPts val="0"/>
                        </a:spcAft>
                        <a:buNone/>
                      </a:pPr>
                      <a:r>
                        <a:rPr lang="en-US" sz="3000"/>
                        <a:t>Percentage Contribution</a:t>
                      </a:r>
                      <a:endParaRPr sz="3000"/>
                    </a:p>
                  </a:txBody>
                  <a:tcPr marL="91425" marR="91425" marT="91425" marB="91425">
                    <a:solidFill>
                      <a:srgbClr val="D9D9D9"/>
                    </a:solidFill>
                  </a:tcPr>
                </a:tc>
                <a:extLst>
                  <a:ext uri="{0D108BD9-81ED-4DB2-BD59-A6C34878D82A}">
                    <a16:rowId xmlns:a16="http://schemas.microsoft.com/office/drawing/2014/main" val="10000"/>
                  </a:ext>
                </a:extLst>
              </a:tr>
              <a:tr h="612400">
                <a:tc>
                  <a:txBody>
                    <a:bodyPr/>
                    <a:lstStyle/>
                    <a:p>
                      <a:pPr marL="0" lvl="0" indent="0" algn="l" rtl="0">
                        <a:spcBef>
                          <a:spcPts val="0"/>
                        </a:spcBef>
                        <a:spcAft>
                          <a:spcPts val="0"/>
                        </a:spcAft>
                        <a:buNone/>
                      </a:pPr>
                      <a:r>
                        <a:rPr lang="en-US" sz="3000"/>
                        <a:t>Jared</a:t>
                      </a:r>
                      <a:endParaRPr sz="3000"/>
                    </a:p>
                  </a:txBody>
                  <a:tcPr marL="91425" marR="91425" marT="91425" marB="91425"/>
                </a:tc>
                <a:tc>
                  <a:txBody>
                    <a:bodyPr/>
                    <a:lstStyle/>
                    <a:p>
                      <a:pPr marL="0" lvl="0" indent="0" algn="l" rtl="0">
                        <a:spcBef>
                          <a:spcPts val="0"/>
                        </a:spcBef>
                        <a:spcAft>
                          <a:spcPts val="0"/>
                        </a:spcAft>
                        <a:buNone/>
                      </a:pPr>
                      <a:r>
                        <a:rPr lang="en-US" sz="3000"/>
                        <a:t>Datasets, EDA, research</a:t>
                      </a:r>
                      <a:endParaRPr sz="3000"/>
                    </a:p>
                  </a:txBody>
                  <a:tcPr marL="91425" marR="91425" marT="91425" marB="91425"/>
                </a:tc>
                <a:tc>
                  <a:txBody>
                    <a:bodyPr/>
                    <a:lstStyle/>
                    <a:p>
                      <a:pPr marL="0" lvl="0" indent="0" algn="l" rtl="0">
                        <a:spcBef>
                          <a:spcPts val="0"/>
                        </a:spcBef>
                        <a:spcAft>
                          <a:spcPts val="0"/>
                        </a:spcAft>
                        <a:buNone/>
                      </a:pPr>
                      <a:r>
                        <a:rPr lang="en-US" sz="3000"/>
                        <a:t>33%</a:t>
                      </a:r>
                      <a:endParaRPr sz="3000"/>
                    </a:p>
                  </a:txBody>
                  <a:tcPr marL="91425" marR="91425" marT="91425" marB="91425"/>
                </a:tc>
                <a:extLst>
                  <a:ext uri="{0D108BD9-81ED-4DB2-BD59-A6C34878D82A}">
                    <a16:rowId xmlns:a16="http://schemas.microsoft.com/office/drawing/2014/main" val="10001"/>
                  </a:ext>
                </a:extLst>
              </a:tr>
              <a:tr h="1049825">
                <a:tc>
                  <a:txBody>
                    <a:bodyPr/>
                    <a:lstStyle/>
                    <a:p>
                      <a:pPr marL="0" lvl="0" indent="0" algn="l" rtl="0">
                        <a:spcBef>
                          <a:spcPts val="0"/>
                        </a:spcBef>
                        <a:spcAft>
                          <a:spcPts val="0"/>
                        </a:spcAft>
                        <a:buNone/>
                      </a:pPr>
                      <a:r>
                        <a:rPr lang="en-US" sz="3000"/>
                        <a:t>Michelle</a:t>
                      </a:r>
                      <a:endParaRPr sz="3000"/>
                    </a:p>
                  </a:txBody>
                  <a:tcPr marL="91425" marR="91425" marT="91425" marB="91425"/>
                </a:tc>
                <a:tc>
                  <a:txBody>
                    <a:bodyPr/>
                    <a:lstStyle/>
                    <a:p>
                      <a:pPr marL="0" lvl="0" indent="0" algn="l" rtl="0">
                        <a:spcBef>
                          <a:spcPts val="0"/>
                        </a:spcBef>
                        <a:spcAft>
                          <a:spcPts val="0"/>
                        </a:spcAft>
                        <a:buNone/>
                      </a:pPr>
                      <a:r>
                        <a:rPr lang="en-US" sz="3000"/>
                        <a:t>Ratios calculations, analytical approach code</a:t>
                      </a:r>
                      <a:endParaRPr sz="3000"/>
                    </a:p>
                  </a:txBody>
                  <a:tcPr marL="91425" marR="91425" marT="91425" marB="91425"/>
                </a:tc>
                <a:tc>
                  <a:txBody>
                    <a:bodyPr/>
                    <a:lstStyle/>
                    <a:p>
                      <a:pPr marL="0" lvl="0" indent="0" algn="l" rtl="0">
                        <a:spcBef>
                          <a:spcPts val="0"/>
                        </a:spcBef>
                        <a:spcAft>
                          <a:spcPts val="0"/>
                        </a:spcAft>
                        <a:buNone/>
                      </a:pPr>
                      <a:r>
                        <a:rPr lang="en-US" sz="3000"/>
                        <a:t>33%</a:t>
                      </a:r>
                      <a:endParaRPr sz="3000"/>
                    </a:p>
                  </a:txBody>
                  <a:tcPr marL="91425" marR="91425" marT="91425" marB="91425"/>
                </a:tc>
                <a:extLst>
                  <a:ext uri="{0D108BD9-81ED-4DB2-BD59-A6C34878D82A}">
                    <a16:rowId xmlns:a16="http://schemas.microsoft.com/office/drawing/2014/main" val="10002"/>
                  </a:ext>
                </a:extLst>
              </a:tr>
              <a:tr h="1263025">
                <a:tc>
                  <a:txBody>
                    <a:bodyPr/>
                    <a:lstStyle/>
                    <a:p>
                      <a:pPr marL="0" lvl="0" indent="0" algn="l" rtl="0">
                        <a:spcBef>
                          <a:spcPts val="0"/>
                        </a:spcBef>
                        <a:spcAft>
                          <a:spcPts val="0"/>
                        </a:spcAft>
                        <a:buNone/>
                      </a:pPr>
                      <a:r>
                        <a:rPr lang="en-US" sz="3000"/>
                        <a:t>Dhevin</a:t>
                      </a:r>
                      <a:endParaRPr sz="3000"/>
                    </a:p>
                  </a:txBody>
                  <a:tcPr marL="91425" marR="91425" marT="91425" marB="91425"/>
                </a:tc>
                <a:tc>
                  <a:txBody>
                    <a:bodyPr/>
                    <a:lstStyle/>
                    <a:p>
                      <a:pPr marL="0" lvl="0" indent="0" algn="l" rtl="0">
                        <a:spcBef>
                          <a:spcPts val="0"/>
                        </a:spcBef>
                        <a:spcAft>
                          <a:spcPts val="0"/>
                        </a:spcAft>
                        <a:buNone/>
                      </a:pPr>
                      <a:r>
                        <a:rPr lang="en-US" sz="3000"/>
                        <a:t>Data, results, business implications, entertainment</a:t>
                      </a:r>
                      <a:endParaRPr sz="3000"/>
                    </a:p>
                  </a:txBody>
                  <a:tcPr marL="91425" marR="91425" marT="91425" marB="91425"/>
                </a:tc>
                <a:tc>
                  <a:txBody>
                    <a:bodyPr/>
                    <a:lstStyle/>
                    <a:p>
                      <a:pPr marL="0" lvl="0" indent="0" algn="l" rtl="0">
                        <a:spcBef>
                          <a:spcPts val="0"/>
                        </a:spcBef>
                        <a:spcAft>
                          <a:spcPts val="0"/>
                        </a:spcAft>
                        <a:buNone/>
                      </a:pPr>
                      <a:r>
                        <a:rPr lang="en-US" sz="3000"/>
                        <a:t>33%</a:t>
                      </a:r>
                      <a:endParaRPr sz="30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18"/>
        <p:cNvGrpSpPr/>
        <p:nvPr/>
      </p:nvGrpSpPr>
      <p:grpSpPr>
        <a:xfrm>
          <a:off x="0" y="0"/>
          <a:ext cx="0" cy="0"/>
          <a:chOff x="0" y="0"/>
          <a:chExt cx="0" cy="0"/>
        </a:xfrm>
      </p:grpSpPr>
      <p:sp>
        <p:nvSpPr>
          <p:cNvPr id="119" name="Google Shape;119;g2ceeb8b2d98_0_86"/>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120" name="Google Shape;120;g2ceeb8b2d98_0_86"/>
          <p:cNvSpPr txBox="1"/>
          <p:nvPr/>
        </p:nvSpPr>
        <p:spPr>
          <a:xfrm>
            <a:off x="5116351" y="4365600"/>
            <a:ext cx="8055300" cy="1555800"/>
          </a:xfrm>
          <a:prstGeom prst="rect">
            <a:avLst/>
          </a:prstGeom>
          <a:noFill/>
          <a:ln>
            <a:noFill/>
          </a:ln>
        </p:spPr>
        <p:txBody>
          <a:bodyPr spcFirstLastPara="1" wrap="square" lIns="0" tIns="0" rIns="0" bIns="0" anchor="t" anchorCtr="0">
            <a:spAutoFit/>
          </a:bodyPr>
          <a:lstStyle/>
          <a:p>
            <a:pPr marL="457200" marR="0" lvl="0" indent="0" algn="l" rtl="0">
              <a:lnSpc>
                <a:spcPct val="100000"/>
              </a:lnSpc>
              <a:spcBef>
                <a:spcPts val="0"/>
              </a:spcBef>
              <a:spcAft>
                <a:spcPts val="0"/>
              </a:spcAft>
              <a:buNone/>
            </a:pPr>
            <a:r>
              <a:rPr lang="en-US" sz="10107">
                <a:solidFill>
                  <a:srgbClr val="FFFFFF"/>
                </a:solidFill>
                <a:latin typeface="Inter"/>
                <a:ea typeface="Inter"/>
                <a:cs typeface="Inter"/>
                <a:sym typeface="Inter"/>
              </a:rPr>
              <a:t>Introduction</a:t>
            </a:r>
            <a:endParaRPr>
              <a:latin typeface="Inter"/>
              <a:ea typeface="Inter"/>
              <a:cs typeface="Inter"/>
              <a:sym typeface="Inter"/>
            </a:endParaRPr>
          </a:p>
        </p:txBody>
      </p:sp>
      <p:sp>
        <p:nvSpPr>
          <p:cNvPr id="121" name="Google Shape;121;g2ceeb8b2d98_0_86"/>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3"/>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5" b="-38883"/>
            </a:stretch>
          </a:blipFill>
          <a:ln>
            <a:noFill/>
          </a:ln>
        </p:spPr>
        <p:txBody>
          <a:bodyPr/>
          <a:lstStyle/>
          <a:p>
            <a:endParaRPr lang="en-CA"/>
          </a:p>
        </p:txBody>
      </p:sp>
      <p:sp>
        <p:nvSpPr>
          <p:cNvPr id="127" name="Google Shape;127;p3"/>
          <p:cNvSpPr/>
          <p:nvPr/>
        </p:nvSpPr>
        <p:spPr>
          <a:xfrm>
            <a:off x="2198232" y="3932404"/>
            <a:ext cx="12508178" cy="1032847"/>
          </a:xfrm>
          <a:custGeom>
            <a:avLst/>
            <a:gdLst/>
            <a:ahLst/>
            <a:cxnLst/>
            <a:rect l="l" t="t" r="r" b="b"/>
            <a:pathLst>
              <a:path w="9752965" h="1032847" extrusionOk="0">
                <a:moveTo>
                  <a:pt x="0" y="0"/>
                </a:moveTo>
                <a:lnTo>
                  <a:pt x="9752965" y="0"/>
                </a:lnTo>
                <a:lnTo>
                  <a:pt x="9752965" y="1032847"/>
                </a:lnTo>
                <a:lnTo>
                  <a:pt x="0" y="1032847"/>
                </a:lnTo>
                <a:lnTo>
                  <a:pt x="0" y="0"/>
                </a:lnTo>
                <a:close/>
              </a:path>
            </a:pathLst>
          </a:custGeom>
          <a:blipFill rotWithShape="1">
            <a:blip r:embed="rId4">
              <a:alphaModFix/>
            </a:blip>
            <a:stretch>
              <a:fillRect t="-86494"/>
            </a:stretch>
          </a:blipFill>
          <a:ln>
            <a:noFill/>
          </a:ln>
        </p:spPr>
        <p:txBody>
          <a:bodyPr/>
          <a:lstStyle/>
          <a:p>
            <a:endParaRPr lang="en-CA"/>
          </a:p>
        </p:txBody>
      </p:sp>
      <p:grpSp>
        <p:nvGrpSpPr>
          <p:cNvPr id="128" name="Google Shape;128;p3"/>
          <p:cNvGrpSpPr/>
          <p:nvPr/>
        </p:nvGrpSpPr>
        <p:grpSpPr>
          <a:xfrm>
            <a:off x="859129" y="1968504"/>
            <a:ext cx="15875046" cy="2480337"/>
            <a:chOff x="0" y="-19050"/>
            <a:chExt cx="3682024" cy="765796"/>
          </a:xfrm>
        </p:grpSpPr>
        <p:sp>
          <p:nvSpPr>
            <p:cNvPr id="129" name="Google Shape;129;p3"/>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130" name="Google Shape;130;p3"/>
            <p:cNvSpPr txBox="1"/>
            <p:nvPr/>
          </p:nvSpPr>
          <p:spPr>
            <a:xfrm>
              <a:off x="0" y="-19050"/>
              <a:ext cx="3682024" cy="765796"/>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1" name="Google Shape;131;p3"/>
          <p:cNvSpPr txBox="1"/>
          <p:nvPr/>
        </p:nvSpPr>
        <p:spPr>
          <a:xfrm>
            <a:off x="636624" y="857875"/>
            <a:ext cx="12247800" cy="10776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7000" b="1">
                <a:solidFill>
                  <a:srgbClr val="231F20"/>
                </a:solidFill>
                <a:latin typeface="Inter"/>
                <a:ea typeface="Inter"/>
                <a:cs typeface="Inter"/>
                <a:sym typeface="Inter"/>
              </a:rPr>
              <a:t>Why Focus on Layoffs?</a:t>
            </a:r>
            <a:endParaRPr sz="7000" b="1">
              <a:latin typeface="Inter"/>
              <a:ea typeface="Inter"/>
              <a:cs typeface="Inter"/>
              <a:sym typeface="Inter"/>
            </a:endParaRPr>
          </a:p>
        </p:txBody>
      </p:sp>
      <p:sp>
        <p:nvSpPr>
          <p:cNvPr id="132" name="Google Shape;132;p3"/>
          <p:cNvSpPr txBox="1"/>
          <p:nvPr/>
        </p:nvSpPr>
        <p:spPr>
          <a:xfrm>
            <a:off x="1139304" y="2340467"/>
            <a:ext cx="15314700" cy="1736400"/>
          </a:xfrm>
          <a:prstGeom prst="rect">
            <a:avLst/>
          </a:prstGeom>
          <a:noFill/>
          <a:ln>
            <a:noFill/>
          </a:ln>
        </p:spPr>
        <p:txBody>
          <a:bodyPr spcFirstLastPara="1" wrap="square" lIns="0" tIns="0" rIns="0" bIns="0" anchor="t" anchorCtr="0">
            <a:spAutoFit/>
          </a:bodyPr>
          <a:lstStyle/>
          <a:p>
            <a:pPr marL="0" marR="0" lvl="0" indent="0" algn="just" rtl="0">
              <a:lnSpc>
                <a:spcPct val="138009"/>
              </a:lnSpc>
              <a:spcBef>
                <a:spcPts val="0"/>
              </a:spcBef>
              <a:spcAft>
                <a:spcPts val="0"/>
              </a:spcAft>
              <a:buNone/>
            </a:pPr>
            <a:r>
              <a:rPr lang="en-US" sz="3000">
                <a:solidFill>
                  <a:srgbClr val="231F20"/>
                </a:solidFill>
                <a:latin typeface="Inter Light"/>
                <a:ea typeface="Inter Light"/>
                <a:cs typeface="Inter Light"/>
                <a:sym typeface="Inter Light"/>
              </a:rPr>
              <a:t>1. </a:t>
            </a:r>
            <a:r>
              <a:rPr lang="en-US" sz="3000" b="1">
                <a:solidFill>
                  <a:srgbClr val="231F20"/>
                </a:solidFill>
                <a:latin typeface="Inter"/>
                <a:ea typeface="Inter"/>
                <a:cs typeface="Inter"/>
                <a:sym typeface="Inter"/>
              </a:rPr>
              <a:t>Economic Impact</a:t>
            </a:r>
            <a:r>
              <a:rPr lang="en-US" sz="3000">
                <a:solidFill>
                  <a:srgbClr val="231F20"/>
                </a:solidFill>
                <a:latin typeface="Inter Light"/>
                <a:ea typeface="Inter Light"/>
                <a:cs typeface="Inter Light"/>
                <a:sym typeface="Inter Light"/>
              </a:rPr>
              <a:t>: Layoffs affect the economy by raising unemployment rates and influencing consumer confidence and spending. Understanding these effects helps inform decisions to stabilize or stimulate economic growth.</a:t>
            </a:r>
            <a:endParaRPr sz="3000">
              <a:latin typeface="Inter Light"/>
              <a:ea typeface="Inter Light"/>
              <a:cs typeface="Inter Light"/>
              <a:sym typeface="Inter Light"/>
            </a:endParaRPr>
          </a:p>
        </p:txBody>
      </p:sp>
      <p:sp>
        <p:nvSpPr>
          <p:cNvPr id="133" name="Google Shape;133;p3"/>
          <p:cNvSpPr/>
          <p:nvPr/>
        </p:nvSpPr>
        <p:spPr>
          <a:xfrm>
            <a:off x="-2779578" y="7341318"/>
            <a:ext cx="7616557" cy="7815497"/>
          </a:xfrm>
          <a:custGeom>
            <a:avLst/>
            <a:gdLst/>
            <a:ahLst/>
            <a:cxnLst/>
            <a:rect l="l" t="t" r="r" b="b"/>
            <a:pathLst>
              <a:path w="7616557" h="7815497" extrusionOk="0">
                <a:moveTo>
                  <a:pt x="0" y="0"/>
                </a:moveTo>
                <a:lnTo>
                  <a:pt x="7616556" y="0"/>
                </a:lnTo>
                <a:lnTo>
                  <a:pt x="7616556" y="7815497"/>
                </a:lnTo>
                <a:lnTo>
                  <a:pt x="0" y="7815497"/>
                </a:lnTo>
                <a:lnTo>
                  <a:pt x="0" y="0"/>
                </a:lnTo>
                <a:close/>
              </a:path>
            </a:pathLst>
          </a:custGeom>
          <a:blipFill rotWithShape="1">
            <a:blip r:embed="rId5">
              <a:alphaModFix/>
            </a:blip>
            <a:stretch>
              <a:fillRect/>
            </a:stretch>
          </a:blipFill>
          <a:ln>
            <a:noFill/>
          </a:ln>
        </p:spPr>
        <p:txBody>
          <a:bodyPr/>
          <a:lstStyle/>
          <a:p>
            <a:endParaRPr lang="en-CA"/>
          </a:p>
        </p:txBody>
      </p:sp>
      <p:sp>
        <p:nvSpPr>
          <p:cNvPr id="134" name="Google Shape;134;p3"/>
          <p:cNvSpPr/>
          <p:nvPr/>
        </p:nvSpPr>
        <p:spPr>
          <a:xfrm>
            <a:off x="2257253" y="6736875"/>
            <a:ext cx="12508178" cy="1032847"/>
          </a:xfrm>
          <a:custGeom>
            <a:avLst/>
            <a:gdLst/>
            <a:ahLst/>
            <a:cxnLst/>
            <a:rect l="l" t="t" r="r" b="b"/>
            <a:pathLst>
              <a:path w="9752965" h="1032847" extrusionOk="0">
                <a:moveTo>
                  <a:pt x="0" y="0"/>
                </a:moveTo>
                <a:lnTo>
                  <a:pt x="9752965" y="0"/>
                </a:lnTo>
                <a:lnTo>
                  <a:pt x="9752965" y="1032847"/>
                </a:lnTo>
                <a:lnTo>
                  <a:pt x="0" y="1032847"/>
                </a:lnTo>
                <a:lnTo>
                  <a:pt x="0" y="0"/>
                </a:lnTo>
                <a:close/>
              </a:path>
            </a:pathLst>
          </a:custGeom>
          <a:blipFill rotWithShape="1">
            <a:blip r:embed="rId4">
              <a:alphaModFix/>
            </a:blip>
            <a:stretch>
              <a:fillRect t="-86487"/>
            </a:stretch>
          </a:blipFill>
          <a:ln>
            <a:noFill/>
          </a:ln>
        </p:spPr>
        <p:txBody>
          <a:bodyPr/>
          <a:lstStyle/>
          <a:p>
            <a:endParaRPr lang="en-CA"/>
          </a:p>
        </p:txBody>
      </p:sp>
      <p:grpSp>
        <p:nvGrpSpPr>
          <p:cNvPr id="135" name="Google Shape;135;p3"/>
          <p:cNvGrpSpPr/>
          <p:nvPr/>
        </p:nvGrpSpPr>
        <p:grpSpPr>
          <a:xfrm>
            <a:off x="859125" y="4654749"/>
            <a:ext cx="15875046" cy="2480674"/>
            <a:chOff x="0" y="-19050"/>
            <a:chExt cx="3682024" cy="765900"/>
          </a:xfrm>
        </p:grpSpPr>
        <p:sp>
          <p:nvSpPr>
            <p:cNvPr id="136" name="Google Shape;136;p3"/>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137" name="Google Shape;137;p3"/>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38" name="Google Shape;138;p3"/>
          <p:cNvSpPr txBox="1"/>
          <p:nvPr/>
        </p:nvSpPr>
        <p:spPr>
          <a:xfrm>
            <a:off x="1041150" y="4708288"/>
            <a:ext cx="15314700" cy="2373600"/>
          </a:xfrm>
          <a:prstGeom prst="rect">
            <a:avLst/>
          </a:prstGeom>
          <a:noFill/>
          <a:ln>
            <a:noFill/>
          </a:ln>
        </p:spPr>
        <p:txBody>
          <a:bodyPr spcFirstLastPara="1" wrap="square" lIns="0" tIns="0" rIns="0" bIns="0" anchor="t" anchorCtr="0">
            <a:spAutoFit/>
          </a:bodyPr>
          <a:lstStyle/>
          <a:p>
            <a:pPr marL="0" marR="0" lvl="0" indent="0" algn="just" rtl="0">
              <a:lnSpc>
                <a:spcPct val="138009"/>
              </a:lnSpc>
              <a:spcBef>
                <a:spcPts val="0"/>
              </a:spcBef>
              <a:spcAft>
                <a:spcPts val="0"/>
              </a:spcAft>
              <a:buNone/>
            </a:pPr>
            <a:r>
              <a:rPr lang="en-US" sz="3000">
                <a:solidFill>
                  <a:srgbClr val="231F20"/>
                </a:solidFill>
                <a:latin typeface="Inter Light"/>
                <a:ea typeface="Inter Light"/>
                <a:cs typeface="Inter Light"/>
                <a:sym typeface="Inter Light"/>
              </a:rPr>
              <a:t>2. </a:t>
            </a:r>
            <a:r>
              <a:rPr lang="en-US" sz="3000" b="1">
                <a:solidFill>
                  <a:srgbClr val="231F20"/>
                </a:solidFill>
                <a:latin typeface="Inter"/>
                <a:ea typeface="Inter"/>
                <a:cs typeface="Inter"/>
                <a:sym typeface="Inter"/>
              </a:rPr>
              <a:t>Corporate Health and Sustainability</a:t>
            </a:r>
            <a:r>
              <a:rPr lang="en-US" sz="3000">
                <a:solidFill>
                  <a:srgbClr val="231F20"/>
                </a:solidFill>
                <a:latin typeface="Inter Light"/>
                <a:ea typeface="Inter Light"/>
                <a:cs typeface="Inter Light"/>
                <a:sym typeface="Inter Light"/>
              </a:rPr>
              <a:t>: Examining the financial outcomes of layoffs reveals their impact on a company's long-term viability. It's vital to assess whether short-term savings justify potential long-term drawbacks like decreased morale, innovation, and loss of skilled employees.</a:t>
            </a:r>
            <a:endParaRPr sz="3000">
              <a:latin typeface="Inter Light"/>
              <a:ea typeface="Inter Light"/>
              <a:cs typeface="Inter Light"/>
              <a:sym typeface="Inter Light"/>
            </a:endParaRPr>
          </a:p>
        </p:txBody>
      </p:sp>
      <p:sp>
        <p:nvSpPr>
          <p:cNvPr id="139" name="Google Shape;139;p3"/>
          <p:cNvSpPr/>
          <p:nvPr/>
        </p:nvSpPr>
        <p:spPr>
          <a:xfrm>
            <a:off x="2258747" y="9405369"/>
            <a:ext cx="12508178" cy="1032847"/>
          </a:xfrm>
          <a:custGeom>
            <a:avLst/>
            <a:gdLst/>
            <a:ahLst/>
            <a:cxnLst/>
            <a:rect l="l" t="t" r="r" b="b"/>
            <a:pathLst>
              <a:path w="9752965" h="1032847" extrusionOk="0">
                <a:moveTo>
                  <a:pt x="0" y="0"/>
                </a:moveTo>
                <a:lnTo>
                  <a:pt x="9752965" y="0"/>
                </a:lnTo>
                <a:lnTo>
                  <a:pt x="9752965" y="1032847"/>
                </a:lnTo>
                <a:lnTo>
                  <a:pt x="0" y="1032847"/>
                </a:lnTo>
                <a:lnTo>
                  <a:pt x="0" y="0"/>
                </a:lnTo>
                <a:close/>
              </a:path>
            </a:pathLst>
          </a:custGeom>
          <a:blipFill rotWithShape="1">
            <a:blip r:embed="rId4">
              <a:alphaModFix/>
            </a:blip>
            <a:stretch>
              <a:fillRect t="-86487"/>
            </a:stretch>
          </a:blipFill>
          <a:ln>
            <a:noFill/>
          </a:ln>
        </p:spPr>
        <p:txBody>
          <a:bodyPr/>
          <a:lstStyle/>
          <a:p>
            <a:endParaRPr lang="en-CA"/>
          </a:p>
        </p:txBody>
      </p:sp>
      <p:grpSp>
        <p:nvGrpSpPr>
          <p:cNvPr id="140" name="Google Shape;140;p3"/>
          <p:cNvGrpSpPr/>
          <p:nvPr/>
        </p:nvGrpSpPr>
        <p:grpSpPr>
          <a:xfrm>
            <a:off x="919644" y="7441468"/>
            <a:ext cx="15875046" cy="2480674"/>
            <a:chOff x="0" y="-19050"/>
            <a:chExt cx="3682024" cy="765900"/>
          </a:xfrm>
        </p:grpSpPr>
        <p:sp>
          <p:nvSpPr>
            <p:cNvPr id="141" name="Google Shape;141;p3"/>
            <p:cNvSpPr/>
            <p:nvPr/>
          </p:nvSpPr>
          <p:spPr>
            <a:xfrm>
              <a:off x="0" y="0"/>
              <a:ext cx="3682024" cy="746746"/>
            </a:xfrm>
            <a:custGeom>
              <a:avLst/>
              <a:gdLst/>
              <a:ahLst/>
              <a:cxnLst/>
              <a:rect l="l" t="t" r="r" b="b"/>
              <a:pathLst>
                <a:path w="3682024" h="746746" extrusionOk="0">
                  <a:moveTo>
                    <a:pt x="0" y="0"/>
                  </a:moveTo>
                  <a:lnTo>
                    <a:pt x="3682024" y="0"/>
                  </a:lnTo>
                  <a:lnTo>
                    <a:pt x="3682024" y="746746"/>
                  </a:lnTo>
                  <a:lnTo>
                    <a:pt x="0" y="746746"/>
                  </a:lnTo>
                  <a:close/>
                </a:path>
              </a:pathLst>
            </a:custGeom>
            <a:solidFill>
              <a:srgbClr val="EFEFEF"/>
            </a:solidFill>
            <a:ln>
              <a:noFill/>
            </a:ln>
          </p:spPr>
          <p:txBody>
            <a:bodyPr/>
            <a:lstStyle/>
            <a:p>
              <a:endParaRPr lang="en-CA"/>
            </a:p>
          </p:txBody>
        </p:sp>
        <p:sp>
          <p:nvSpPr>
            <p:cNvPr id="142" name="Google Shape;142;p3"/>
            <p:cNvSpPr txBox="1"/>
            <p:nvPr/>
          </p:nvSpPr>
          <p:spPr>
            <a:xfrm>
              <a:off x="0" y="-19050"/>
              <a:ext cx="3681900" cy="765900"/>
            </a:xfrm>
            <a:prstGeom prst="rect">
              <a:avLst/>
            </a:prstGeom>
            <a:noFill/>
            <a:ln>
              <a:noFill/>
            </a:ln>
          </p:spPr>
          <p:txBody>
            <a:bodyPr spcFirstLastPara="1" wrap="square" lIns="50800" tIns="50800" rIns="50800" bIns="50800" anchor="ctr" anchorCtr="0">
              <a:noAutofit/>
            </a:bodyPr>
            <a:lstStyle/>
            <a:p>
              <a:pPr marL="0" marR="0" lvl="0" indent="0" algn="ctr" rtl="0">
                <a:lnSpc>
                  <a:spcPct val="15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43" name="Google Shape;143;p3"/>
          <p:cNvSpPr txBox="1"/>
          <p:nvPr/>
        </p:nvSpPr>
        <p:spPr>
          <a:xfrm>
            <a:off x="1199819" y="7627707"/>
            <a:ext cx="15314700" cy="2373600"/>
          </a:xfrm>
          <a:prstGeom prst="rect">
            <a:avLst/>
          </a:prstGeom>
          <a:noFill/>
          <a:ln>
            <a:noFill/>
          </a:ln>
        </p:spPr>
        <p:txBody>
          <a:bodyPr spcFirstLastPara="1" wrap="square" lIns="0" tIns="0" rIns="0" bIns="0" anchor="t" anchorCtr="0">
            <a:spAutoFit/>
          </a:bodyPr>
          <a:lstStyle/>
          <a:p>
            <a:pPr marL="0" marR="0" lvl="0" indent="0" algn="just" rtl="0">
              <a:lnSpc>
                <a:spcPct val="138009"/>
              </a:lnSpc>
              <a:spcBef>
                <a:spcPts val="0"/>
              </a:spcBef>
              <a:spcAft>
                <a:spcPts val="0"/>
              </a:spcAft>
              <a:buNone/>
            </a:pPr>
            <a:r>
              <a:rPr lang="en-US" sz="3000">
                <a:solidFill>
                  <a:srgbClr val="231F20"/>
                </a:solidFill>
                <a:latin typeface="Inter Light"/>
                <a:ea typeface="Inter Light"/>
                <a:cs typeface="Inter Light"/>
                <a:sym typeface="Inter Light"/>
              </a:rPr>
              <a:t>3. </a:t>
            </a:r>
            <a:r>
              <a:rPr lang="en-US" sz="3000" b="1">
                <a:solidFill>
                  <a:srgbClr val="231F20"/>
                </a:solidFill>
                <a:latin typeface="Inter"/>
                <a:ea typeface="Inter"/>
                <a:cs typeface="Inter"/>
                <a:sym typeface="Inter"/>
              </a:rPr>
              <a:t>Employee Well-being and Social Stability</a:t>
            </a:r>
            <a:r>
              <a:rPr lang="en-US" sz="3000">
                <a:solidFill>
                  <a:srgbClr val="231F20"/>
                </a:solidFill>
                <a:latin typeface="Inter Light"/>
                <a:ea typeface="Inter Light"/>
                <a:cs typeface="Inter Light"/>
                <a:sym typeface="Inter Light"/>
              </a:rPr>
              <a:t>: Layoffs profoundly affect employee well-being and workplace stability. Investigating these impacts can improve management practices and support systems, fostering a more stable and supportive work environment.</a:t>
            </a:r>
            <a:endParaRPr sz="3000">
              <a:latin typeface="Inter Light"/>
              <a:ea typeface="Inter Light"/>
              <a:cs typeface="Inter Light"/>
              <a:sym typeface="Inter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2ceeb8b2d98_0_166"/>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149" name="Google Shape;149;g2ceeb8b2d98_0_166"/>
          <p:cNvSpPr txBox="1"/>
          <p:nvPr/>
        </p:nvSpPr>
        <p:spPr>
          <a:xfrm>
            <a:off x="1197475" y="528725"/>
            <a:ext cx="16319700" cy="1077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000" b="1">
                <a:solidFill>
                  <a:srgbClr val="231F20"/>
                </a:solidFill>
                <a:latin typeface="Inter"/>
                <a:ea typeface="Inter"/>
                <a:cs typeface="Inter"/>
                <a:sym typeface="Inter"/>
              </a:rPr>
              <a:t>Layoffs in the Tech Industry</a:t>
            </a:r>
            <a:endParaRPr sz="7000" b="1">
              <a:latin typeface="Inter"/>
              <a:ea typeface="Inter"/>
              <a:cs typeface="Inter"/>
              <a:sym typeface="Inter"/>
            </a:endParaRPr>
          </a:p>
        </p:txBody>
      </p:sp>
      <p:sp>
        <p:nvSpPr>
          <p:cNvPr id="150" name="Google Shape;150;g2ceeb8b2d98_0_166"/>
          <p:cNvSpPr txBox="1"/>
          <p:nvPr/>
        </p:nvSpPr>
        <p:spPr>
          <a:xfrm>
            <a:off x="3908899" y="4422283"/>
            <a:ext cx="7132200" cy="215400"/>
          </a:xfrm>
          <a:prstGeom prst="rect">
            <a:avLst/>
          </a:prstGeom>
          <a:noFill/>
          <a:ln>
            <a:noFill/>
          </a:ln>
        </p:spPr>
        <p:txBody>
          <a:bodyPr spcFirstLastPara="1" wrap="square" lIns="0" tIns="0" rIns="0" bIns="0" anchor="t" anchorCtr="0">
            <a:spAutoFit/>
          </a:bodyPr>
          <a:lstStyle/>
          <a:p>
            <a:pPr marL="0" marR="0" lvl="0" indent="0" algn="l" rtl="0">
              <a:lnSpc>
                <a:spcPct val="138009"/>
              </a:lnSpc>
              <a:spcBef>
                <a:spcPts val="0"/>
              </a:spcBef>
              <a:spcAft>
                <a:spcPts val="0"/>
              </a:spcAft>
              <a:buNone/>
            </a:pPr>
            <a:endParaRPr/>
          </a:p>
        </p:txBody>
      </p:sp>
      <p:sp>
        <p:nvSpPr>
          <p:cNvPr id="151" name="Google Shape;151;g2ceeb8b2d98_0_166"/>
          <p:cNvSpPr txBox="1"/>
          <p:nvPr/>
        </p:nvSpPr>
        <p:spPr>
          <a:xfrm>
            <a:off x="3908899" y="6522486"/>
            <a:ext cx="7132200" cy="215400"/>
          </a:xfrm>
          <a:prstGeom prst="rect">
            <a:avLst/>
          </a:prstGeom>
          <a:noFill/>
          <a:ln>
            <a:noFill/>
          </a:ln>
        </p:spPr>
        <p:txBody>
          <a:bodyPr spcFirstLastPara="1" wrap="square" lIns="0" tIns="0" rIns="0" bIns="0" anchor="t" anchorCtr="0">
            <a:spAutoFit/>
          </a:bodyPr>
          <a:lstStyle/>
          <a:p>
            <a:pPr marL="0" marR="0" lvl="0" indent="0" algn="l" rtl="0">
              <a:lnSpc>
                <a:spcPct val="138009"/>
              </a:lnSpc>
              <a:spcBef>
                <a:spcPts val="0"/>
              </a:spcBef>
              <a:spcAft>
                <a:spcPts val="0"/>
              </a:spcAft>
              <a:buNone/>
            </a:pPr>
            <a:endParaRPr/>
          </a:p>
        </p:txBody>
      </p:sp>
      <p:sp>
        <p:nvSpPr>
          <p:cNvPr id="152" name="Google Shape;152;g2ceeb8b2d98_0_166"/>
          <p:cNvSpPr txBox="1"/>
          <p:nvPr/>
        </p:nvSpPr>
        <p:spPr>
          <a:xfrm>
            <a:off x="331650" y="2653638"/>
            <a:ext cx="8480700" cy="6649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800" b="1">
                <a:latin typeface="Inter"/>
                <a:ea typeface="Inter"/>
                <a:cs typeface="Inter"/>
                <a:sym typeface="Inter"/>
              </a:rPr>
              <a:t>Why?</a:t>
            </a:r>
            <a:r>
              <a:rPr lang="en-US" sz="2800">
                <a:latin typeface="Inter Light"/>
                <a:ea typeface="Inter Light"/>
                <a:cs typeface="Inter Light"/>
                <a:sym typeface="Inter Light"/>
              </a:rPr>
              <a:t> The recent (seemingly unending) surge in layoffs in the tech industry seems to go against the popular adage “</a:t>
            </a:r>
            <a:r>
              <a:rPr lang="en-US" sz="2800" u="sng">
                <a:solidFill>
                  <a:schemeClr val="hlink"/>
                </a:solidFill>
                <a:latin typeface="Inter Light"/>
                <a:ea typeface="Inter Light"/>
                <a:cs typeface="Inter Light"/>
                <a:sym typeface="Inter Light"/>
                <a:hlinkClick r:id="rId4"/>
              </a:rPr>
              <a:t>Software is eating the world</a:t>
            </a:r>
            <a:r>
              <a:rPr lang="en-US" sz="2800">
                <a:latin typeface="Inter Light"/>
                <a:ea typeface="Inter Light"/>
                <a:cs typeface="Inter Light"/>
                <a:sym typeface="Inter Light"/>
              </a:rPr>
              <a:t>”</a:t>
            </a:r>
            <a:endParaRPr sz="2800">
              <a:latin typeface="Inter Light"/>
              <a:ea typeface="Inter Light"/>
              <a:cs typeface="Inter Light"/>
              <a:sym typeface="Inter Light"/>
            </a:endParaRPr>
          </a:p>
          <a:p>
            <a:pPr marL="0" lvl="0" indent="0" algn="l" rtl="0">
              <a:spcBef>
                <a:spcPts val="0"/>
              </a:spcBef>
              <a:spcAft>
                <a:spcPts val="0"/>
              </a:spcAft>
              <a:buNone/>
            </a:pPr>
            <a:endParaRPr sz="2800">
              <a:latin typeface="Inter Light"/>
              <a:ea typeface="Inter Light"/>
              <a:cs typeface="Inter Light"/>
              <a:sym typeface="Inter Light"/>
            </a:endParaRPr>
          </a:p>
          <a:p>
            <a:pPr marL="0" lvl="0" indent="0" algn="just" rtl="0">
              <a:spcBef>
                <a:spcPts val="0"/>
              </a:spcBef>
              <a:spcAft>
                <a:spcPts val="0"/>
              </a:spcAft>
              <a:buNone/>
            </a:pPr>
            <a:r>
              <a:rPr lang="en-US" sz="2800" b="1">
                <a:latin typeface="Inter"/>
                <a:ea typeface="Inter"/>
                <a:cs typeface="Inter"/>
                <a:sym typeface="Inter"/>
              </a:rPr>
              <a:t>Context</a:t>
            </a:r>
            <a:r>
              <a:rPr lang="en-US" sz="2800">
                <a:latin typeface="Inter Light"/>
                <a:ea typeface="Inter Light"/>
                <a:cs typeface="Inter Light"/>
                <a:sym typeface="Inter Light"/>
              </a:rPr>
              <a:t>: Some of these companies have established themselves as pivotal players in the stock market, and are seen as coveted places to work for in a young person’s career. Is it going to be the same? Is it worth it?</a:t>
            </a:r>
            <a:endParaRPr sz="2800">
              <a:latin typeface="Inter Light"/>
              <a:ea typeface="Inter Light"/>
              <a:cs typeface="Inter Light"/>
              <a:sym typeface="Inter Light"/>
            </a:endParaRPr>
          </a:p>
          <a:p>
            <a:pPr marL="0" lvl="0" indent="0" algn="l" rtl="0">
              <a:spcBef>
                <a:spcPts val="0"/>
              </a:spcBef>
              <a:spcAft>
                <a:spcPts val="0"/>
              </a:spcAft>
              <a:buNone/>
            </a:pPr>
            <a:endParaRPr sz="2800">
              <a:latin typeface="Inter Light"/>
              <a:ea typeface="Inter Light"/>
              <a:cs typeface="Inter Light"/>
              <a:sym typeface="Inter Light"/>
            </a:endParaRPr>
          </a:p>
          <a:p>
            <a:pPr marL="0" lvl="0" indent="0" algn="just" rtl="0">
              <a:spcBef>
                <a:spcPts val="0"/>
              </a:spcBef>
              <a:spcAft>
                <a:spcPts val="0"/>
              </a:spcAft>
              <a:buNone/>
            </a:pPr>
            <a:r>
              <a:rPr lang="en-US" sz="2800" b="1">
                <a:latin typeface="Inter"/>
                <a:ea typeface="Inter"/>
                <a:cs typeface="Inter"/>
                <a:sym typeface="Inter"/>
              </a:rPr>
              <a:t>Approach</a:t>
            </a:r>
            <a:r>
              <a:rPr lang="en-US" sz="2800">
                <a:latin typeface="Inter Light"/>
                <a:ea typeface="Inter Light"/>
                <a:cs typeface="Inter Light"/>
                <a:sym typeface="Inter Light"/>
              </a:rPr>
              <a:t>: Utilizing comprehensive data analysis and financial metrics, we will examine the immediate and prolonged impacts of layoffs on company performance, employee morale, and market perception.</a:t>
            </a:r>
            <a:endParaRPr sz="2800">
              <a:latin typeface="Inter Light"/>
              <a:ea typeface="Inter Light"/>
              <a:cs typeface="Inter Light"/>
              <a:sym typeface="Inter Light"/>
            </a:endParaRPr>
          </a:p>
        </p:txBody>
      </p:sp>
      <p:pic>
        <p:nvPicPr>
          <p:cNvPr id="153" name="Google Shape;153;g2ceeb8b2d98_0_166"/>
          <p:cNvPicPr preferRelativeResize="0"/>
          <p:nvPr/>
        </p:nvPicPr>
        <p:blipFill>
          <a:blip r:embed="rId5">
            <a:alphaModFix/>
          </a:blip>
          <a:stretch>
            <a:fillRect/>
          </a:stretch>
        </p:blipFill>
        <p:spPr>
          <a:xfrm>
            <a:off x="9067775" y="1767400"/>
            <a:ext cx="8920176" cy="5278725"/>
          </a:xfrm>
          <a:prstGeom prst="rect">
            <a:avLst/>
          </a:prstGeom>
          <a:noFill/>
          <a:ln>
            <a:noFill/>
          </a:ln>
        </p:spPr>
      </p:pic>
      <p:pic>
        <p:nvPicPr>
          <p:cNvPr id="154" name="Google Shape;154;g2ceeb8b2d98_0_166"/>
          <p:cNvPicPr preferRelativeResize="0"/>
          <p:nvPr/>
        </p:nvPicPr>
        <p:blipFill>
          <a:blip r:embed="rId6">
            <a:alphaModFix/>
          </a:blip>
          <a:stretch>
            <a:fillRect/>
          </a:stretch>
        </p:blipFill>
        <p:spPr>
          <a:xfrm>
            <a:off x="9067775" y="7453625"/>
            <a:ext cx="4848251" cy="2577450"/>
          </a:xfrm>
          <a:prstGeom prst="rect">
            <a:avLst/>
          </a:prstGeom>
          <a:noFill/>
          <a:ln>
            <a:noFill/>
          </a:ln>
        </p:spPr>
      </p:pic>
      <p:pic>
        <p:nvPicPr>
          <p:cNvPr id="155" name="Google Shape;155;g2ceeb8b2d98_0_166"/>
          <p:cNvPicPr preferRelativeResize="0"/>
          <p:nvPr/>
        </p:nvPicPr>
        <p:blipFill>
          <a:blip r:embed="rId7">
            <a:alphaModFix/>
          </a:blip>
          <a:stretch>
            <a:fillRect/>
          </a:stretch>
        </p:blipFill>
        <p:spPr>
          <a:xfrm>
            <a:off x="14555200" y="7453625"/>
            <a:ext cx="3432759" cy="2577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ceeb8b2d98_0_469"/>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161" name="Google Shape;161;g2ceeb8b2d98_0_469"/>
          <p:cNvSpPr/>
          <p:nvPr/>
        </p:nvSpPr>
        <p:spPr>
          <a:xfrm rot="3409566">
            <a:off x="12045924" y="1121791"/>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162" name="Google Shape;162;g2ceeb8b2d98_0_469"/>
          <p:cNvSpPr/>
          <p:nvPr/>
        </p:nvSpPr>
        <p:spPr>
          <a:xfrm rot="3409566">
            <a:off x="-4703188" y="10153366"/>
            <a:ext cx="12478917" cy="5354590"/>
          </a:xfrm>
          <a:custGeom>
            <a:avLst/>
            <a:gdLst/>
            <a:ahLst/>
            <a:cxnLst/>
            <a:rect l="l" t="t" r="r" b="b"/>
            <a:pathLst>
              <a:path w="12471670" h="5351480" extrusionOk="0">
                <a:moveTo>
                  <a:pt x="0" y="0"/>
                </a:moveTo>
                <a:lnTo>
                  <a:pt x="12471670" y="0"/>
                </a:lnTo>
                <a:lnTo>
                  <a:pt x="12471670" y="5351480"/>
                </a:lnTo>
                <a:lnTo>
                  <a:pt x="0" y="5351480"/>
                </a:lnTo>
                <a:lnTo>
                  <a:pt x="0" y="0"/>
                </a:lnTo>
                <a:close/>
              </a:path>
            </a:pathLst>
          </a:custGeom>
          <a:blipFill rotWithShape="1">
            <a:blip r:embed="rId4">
              <a:alphaModFix/>
            </a:blip>
            <a:stretch>
              <a:fillRect/>
            </a:stretch>
          </a:blipFill>
          <a:ln>
            <a:noFill/>
          </a:ln>
        </p:spPr>
        <p:txBody>
          <a:bodyPr/>
          <a:lstStyle/>
          <a:p>
            <a:endParaRPr lang="en-CA"/>
          </a:p>
        </p:txBody>
      </p:sp>
      <p:sp>
        <p:nvSpPr>
          <p:cNvPr id="163" name="Google Shape;163;g2ceeb8b2d98_0_469"/>
          <p:cNvSpPr txBox="1"/>
          <p:nvPr/>
        </p:nvSpPr>
        <p:spPr>
          <a:xfrm>
            <a:off x="623973" y="731875"/>
            <a:ext cx="16097100" cy="1077600"/>
          </a:xfrm>
          <a:prstGeom prst="rect">
            <a:avLst/>
          </a:prstGeom>
          <a:noFill/>
          <a:ln>
            <a:noFill/>
          </a:ln>
        </p:spPr>
        <p:txBody>
          <a:bodyPr spcFirstLastPara="1" wrap="square" lIns="0" tIns="0" rIns="0" bIns="0" anchor="t" anchorCtr="0">
            <a:spAutoFit/>
          </a:bodyPr>
          <a:lstStyle/>
          <a:p>
            <a:pPr marL="0" marR="0" lvl="0" indent="0" algn="l" rtl="0">
              <a:lnSpc>
                <a:spcPct val="105004"/>
              </a:lnSpc>
              <a:spcBef>
                <a:spcPts val="0"/>
              </a:spcBef>
              <a:spcAft>
                <a:spcPts val="0"/>
              </a:spcAft>
              <a:buNone/>
            </a:pPr>
            <a:r>
              <a:rPr lang="en-US" sz="7000" b="1">
                <a:solidFill>
                  <a:srgbClr val="231F20"/>
                </a:solidFill>
                <a:latin typeface="Inter"/>
                <a:ea typeface="Inter"/>
                <a:cs typeface="Inter"/>
                <a:sym typeface="Inter"/>
              </a:rPr>
              <a:t>Data Used</a:t>
            </a:r>
            <a:endParaRPr sz="7000" b="1">
              <a:latin typeface="Inter"/>
              <a:ea typeface="Inter"/>
              <a:cs typeface="Inter"/>
              <a:sym typeface="Inter"/>
            </a:endParaRPr>
          </a:p>
        </p:txBody>
      </p:sp>
      <p:sp>
        <p:nvSpPr>
          <p:cNvPr id="164" name="Google Shape;164;g2ceeb8b2d98_0_469"/>
          <p:cNvSpPr txBox="1"/>
          <p:nvPr/>
        </p:nvSpPr>
        <p:spPr>
          <a:xfrm>
            <a:off x="727825" y="2261200"/>
            <a:ext cx="14131200" cy="7080600"/>
          </a:xfrm>
          <a:prstGeom prst="rect">
            <a:avLst/>
          </a:prstGeom>
          <a:noFill/>
          <a:ln>
            <a:noFill/>
          </a:ln>
        </p:spPr>
        <p:txBody>
          <a:bodyPr spcFirstLastPara="1" wrap="square" lIns="91425" tIns="91425" rIns="91425" bIns="91425" anchor="t" anchorCtr="0">
            <a:spAutoFit/>
          </a:bodyPr>
          <a:lstStyle/>
          <a:p>
            <a:pPr marL="0" lvl="0" indent="0" algn="just" rtl="0">
              <a:lnSpc>
                <a:spcPct val="150000"/>
              </a:lnSpc>
              <a:spcBef>
                <a:spcPts val="0"/>
              </a:spcBef>
              <a:spcAft>
                <a:spcPts val="0"/>
              </a:spcAft>
              <a:buNone/>
            </a:pPr>
            <a:r>
              <a:rPr lang="en-US" sz="2800">
                <a:latin typeface="Inter"/>
                <a:ea typeface="Inter"/>
                <a:cs typeface="Inter"/>
                <a:sym typeface="Inter"/>
              </a:rPr>
              <a:t>COMPUSTAT Capital IQ Data Used (2020-2024)</a:t>
            </a:r>
            <a:endParaRPr sz="2800">
              <a:latin typeface="Inter"/>
              <a:ea typeface="Inter"/>
              <a:cs typeface="Inter"/>
              <a:sym typeface="Inter"/>
            </a:endParaRPr>
          </a:p>
          <a:p>
            <a:pPr marL="0" lvl="0" indent="0" algn="l" rtl="0">
              <a:lnSpc>
                <a:spcPct val="150000"/>
              </a:lnSpc>
              <a:spcBef>
                <a:spcPts val="0"/>
              </a:spcBef>
              <a:spcAft>
                <a:spcPts val="0"/>
              </a:spcAft>
              <a:buNone/>
            </a:pP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Fundamentals - Annual, filtered to FAANG + Microsoft and Tesla</a:t>
            </a: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Fundamentals - Quarterly, filtered to FAANG + Microsoft and Tesla </a:t>
            </a: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Securities - Daily, filtered to FAANG + Microsoft and Tesla</a:t>
            </a:r>
            <a:endParaRPr sz="2800">
              <a:latin typeface="Inter"/>
              <a:ea typeface="Inter"/>
              <a:cs typeface="Inter"/>
              <a:sym typeface="Inter"/>
            </a:endParaRPr>
          </a:p>
          <a:p>
            <a:pPr marL="0" lvl="0" indent="0" algn="just" rtl="0">
              <a:lnSpc>
                <a:spcPct val="150000"/>
              </a:lnSpc>
              <a:spcBef>
                <a:spcPts val="0"/>
              </a:spcBef>
              <a:spcAft>
                <a:spcPts val="0"/>
              </a:spcAft>
              <a:buNone/>
            </a:pPr>
            <a:r>
              <a:rPr lang="en-US" sz="2800">
                <a:latin typeface="Inter"/>
                <a:ea typeface="Inter"/>
                <a:cs typeface="Inter"/>
                <a:sym typeface="Inter"/>
              </a:rPr>
              <a:t>External Sources of Data Used</a:t>
            </a:r>
            <a:endParaRPr sz="2800">
              <a:latin typeface="Inter"/>
              <a:ea typeface="Inter"/>
              <a:cs typeface="Inter"/>
              <a:sym typeface="Inter"/>
            </a:endParaRPr>
          </a:p>
          <a:p>
            <a:pPr marL="0" lvl="0" indent="0" algn="just" rtl="0">
              <a:lnSpc>
                <a:spcPct val="150000"/>
              </a:lnSpc>
              <a:spcBef>
                <a:spcPts val="0"/>
              </a:spcBef>
              <a:spcAft>
                <a:spcPts val="0"/>
              </a:spcAft>
              <a:buNone/>
            </a:pP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u="sng">
                <a:solidFill>
                  <a:schemeClr val="hlink"/>
                </a:solidFill>
                <a:latin typeface="Inter"/>
                <a:ea typeface="Inter"/>
                <a:cs typeface="Inter"/>
                <a:sym typeface="Inter"/>
                <a:hlinkClick r:id="rId5"/>
              </a:rPr>
              <a:t>U.S. Federal Interest Rates from 2019 to 2024, from FRED (St. Louis Fed)</a:t>
            </a: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FAANG Companies’ Earnings Reports from 2020 to 2024 (for verification only)</a:t>
            </a: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Worldwide Technology and Startups Layoffs Data from </a:t>
            </a:r>
            <a:r>
              <a:rPr lang="en-US" sz="2800" u="sng">
                <a:solidFill>
                  <a:schemeClr val="hlink"/>
                </a:solidFill>
                <a:latin typeface="Inter"/>
                <a:ea typeface="Inter"/>
                <a:cs typeface="Inter"/>
                <a:sym typeface="Inter"/>
                <a:hlinkClick r:id="rId6"/>
              </a:rPr>
              <a:t>Layoffs.fyi</a:t>
            </a:r>
            <a:endParaRPr sz="2800">
              <a:latin typeface="Inter"/>
              <a:ea typeface="Inter"/>
              <a:cs typeface="Inter"/>
              <a:sym typeface="Inter"/>
            </a:endParaRPr>
          </a:p>
          <a:p>
            <a:pPr marL="457200" lvl="0" indent="-406400" algn="just" rtl="0">
              <a:lnSpc>
                <a:spcPct val="150000"/>
              </a:lnSpc>
              <a:spcBef>
                <a:spcPts val="0"/>
              </a:spcBef>
              <a:spcAft>
                <a:spcPts val="0"/>
              </a:spcAft>
              <a:buSzPts val="2800"/>
              <a:buFont typeface="Inter"/>
              <a:buChar char="●"/>
            </a:pPr>
            <a:r>
              <a:rPr lang="en-US" sz="2800">
                <a:latin typeface="Inter"/>
                <a:ea typeface="Inter"/>
                <a:cs typeface="Inter"/>
                <a:sym typeface="Inter"/>
              </a:rPr>
              <a:t>U.S. Employee Layoff Data from </a:t>
            </a:r>
            <a:r>
              <a:rPr lang="en-US" sz="2800" u="sng">
                <a:solidFill>
                  <a:schemeClr val="hlink"/>
                </a:solidFill>
                <a:latin typeface="Inter"/>
                <a:ea typeface="Inter"/>
                <a:cs typeface="Inter"/>
                <a:sym typeface="Inter"/>
                <a:hlinkClick r:id="rId7"/>
              </a:rPr>
              <a:t>Publicly Available WARN Notices</a:t>
            </a:r>
            <a:endParaRPr sz="2800">
              <a:latin typeface="Inter"/>
              <a:ea typeface="Inter"/>
              <a:cs typeface="Inter"/>
              <a:sym typeface="Inter"/>
            </a:endParaRPr>
          </a:p>
        </p:txBody>
      </p:sp>
      <p:pic>
        <p:nvPicPr>
          <p:cNvPr id="165" name="Google Shape;165;g2ceeb8b2d98_0_469"/>
          <p:cNvPicPr preferRelativeResize="0"/>
          <p:nvPr/>
        </p:nvPicPr>
        <p:blipFill>
          <a:blip r:embed="rId8">
            <a:alphaModFix/>
          </a:blip>
          <a:stretch>
            <a:fillRect/>
          </a:stretch>
        </p:blipFill>
        <p:spPr>
          <a:xfrm>
            <a:off x="13701725" y="8673524"/>
            <a:ext cx="4352926" cy="1214775"/>
          </a:xfrm>
          <a:prstGeom prst="rect">
            <a:avLst/>
          </a:prstGeom>
          <a:noFill/>
          <a:ln>
            <a:noFill/>
          </a:ln>
        </p:spPr>
      </p:pic>
      <p:pic>
        <p:nvPicPr>
          <p:cNvPr id="166" name="Google Shape;166;g2ceeb8b2d98_0_469"/>
          <p:cNvPicPr preferRelativeResize="0"/>
          <p:nvPr/>
        </p:nvPicPr>
        <p:blipFill>
          <a:blip r:embed="rId9">
            <a:alphaModFix/>
          </a:blip>
          <a:stretch>
            <a:fillRect/>
          </a:stretch>
        </p:blipFill>
        <p:spPr>
          <a:xfrm>
            <a:off x="15297150" y="6629500"/>
            <a:ext cx="2757499" cy="1723451"/>
          </a:xfrm>
          <a:prstGeom prst="rect">
            <a:avLst/>
          </a:prstGeom>
          <a:noFill/>
          <a:ln>
            <a:noFill/>
          </a:ln>
        </p:spPr>
      </p:pic>
      <p:pic>
        <p:nvPicPr>
          <p:cNvPr id="167" name="Google Shape;167;g2ceeb8b2d98_0_469"/>
          <p:cNvPicPr preferRelativeResize="0"/>
          <p:nvPr/>
        </p:nvPicPr>
        <p:blipFill>
          <a:blip r:embed="rId10">
            <a:alphaModFix/>
          </a:blip>
          <a:stretch>
            <a:fillRect/>
          </a:stretch>
        </p:blipFill>
        <p:spPr>
          <a:xfrm>
            <a:off x="14701187" y="5306775"/>
            <a:ext cx="3353463" cy="1214775"/>
          </a:xfrm>
          <a:prstGeom prst="rect">
            <a:avLst/>
          </a:prstGeom>
          <a:noFill/>
          <a:ln>
            <a:noFill/>
          </a:ln>
        </p:spPr>
      </p:pic>
      <p:pic>
        <p:nvPicPr>
          <p:cNvPr id="168" name="Google Shape;168;g2ceeb8b2d98_0_469"/>
          <p:cNvPicPr preferRelativeResize="0"/>
          <p:nvPr/>
        </p:nvPicPr>
        <p:blipFill>
          <a:blip r:embed="rId11">
            <a:alphaModFix/>
          </a:blip>
          <a:stretch>
            <a:fillRect/>
          </a:stretch>
        </p:blipFill>
        <p:spPr>
          <a:xfrm>
            <a:off x="14558275" y="4355750"/>
            <a:ext cx="3639282" cy="843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72"/>
        <p:cNvGrpSpPr/>
        <p:nvPr/>
      </p:nvGrpSpPr>
      <p:grpSpPr>
        <a:xfrm>
          <a:off x="0" y="0"/>
          <a:ext cx="0" cy="0"/>
          <a:chOff x="0" y="0"/>
          <a:chExt cx="0" cy="0"/>
        </a:xfrm>
      </p:grpSpPr>
      <p:sp>
        <p:nvSpPr>
          <p:cNvPr id="173" name="Google Shape;173;g2ceeb8b2d98_0_107"/>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174" name="Google Shape;174;g2ceeb8b2d98_0_107"/>
          <p:cNvSpPr txBox="1"/>
          <p:nvPr/>
        </p:nvSpPr>
        <p:spPr>
          <a:xfrm>
            <a:off x="5344200" y="4365600"/>
            <a:ext cx="7599600" cy="1555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0107">
                <a:solidFill>
                  <a:srgbClr val="FFFFFF"/>
                </a:solidFill>
                <a:latin typeface="Inter"/>
                <a:ea typeface="Inter"/>
                <a:cs typeface="Inter"/>
                <a:sym typeface="Inter"/>
              </a:rPr>
              <a:t>Quick Facts</a:t>
            </a:r>
            <a:endParaRPr>
              <a:latin typeface="Inter"/>
              <a:ea typeface="Inter"/>
              <a:cs typeface="Inter"/>
              <a:sym typeface="Inter"/>
            </a:endParaRPr>
          </a:p>
        </p:txBody>
      </p:sp>
      <p:sp>
        <p:nvSpPr>
          <p:cNvPr id="175" name="Google Shape;175;g2ceeb8b2d98_0_107"/>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2ceeb8b2d98_0_24"/>
          <p:cNvSpPr/>
          <p:nvPr/>
        </p:nvSpPr>
        <p:spPr>
          <a:xfrm rot="10800000">
            <a:off x="0" y="0"/>
            <a:ext cx="18288000" cy="10287000"/>
          </a:xfrm>
          <a:custGeom>
            <a:avLst/>
            <a:gdLst/>
            <a:ahLst/>
            <a:cxnLst/>
            <a:rect l="l" t="t" r="r" b="b"/>
            <a:pathLst>
              <a:path w="18288000" h="10287000" extrusionOk="0">
                <a:moveTo>
                  <a:pt x="18288000" y="10287000"/>
                </a:moveTo>
                <a:lnTo>
                  <a:pt x="0" y="10287000"/>
                </a:lnTo>
                <a:lnTo>
                  <a:pt x="0" y="0"/>
                </a:lnTo>
                <a:lnTo>
                  <a:pt x="18288000" y="0"/>
                </a:lnTo>
                <a:lnTo>
                  <a:pt x="18288000" y="10287000"/>
                </a:lnTo>
                <a:close/>
              </a:path>
            </a:pathLst>
          </a:custGeom>
          <a:blipFill rotWithShape="1">
            <a:blip r:embed="rId3">
              <a:alphaModFix/>
            </a:blip>
            <a:stretch>
              <a:fillRect t="-38887" b="-38877"/>
            </a:stretch>
          </a:blipFill>
          <a:ln>
            <a:noFill/>
          </a:ln>
        </p:spPr>
        <p:txBody>
          <a:bodyPr/>
          <a:lstStyle/>
          <a:p>
            <a:endParaRPr lang="en-CA"/>
          </a:p>
        </p:txBody>
      </p:sp>
      <p:sp>
        <p:nvSpPr>
          <p:cNvPr id="181" name="Google Shape;181;g2ceeb8b2d98_0_24"/>
          <p:cNvSpPr txBox="1"/>
          <p:nvPr/>
        </p:nvSpPr>
        <p:spPr>
          <a:xfrm>
            <a:off x="911750" y="882050"/>
            <a:ext cx="15751800" cy="1077600"/>
          </a:xfrm>
          <a:prstGeom prst="rect">
            <a:avLst/>
          </a:prstGeom>
          <a:noFill/>
          <a:ln>
            <a:noFill/>
          </a:ln>
        </p:spPr>
        <p:txBody>
          <a:bodyPr spcFirstLastPara="1" wrap="square" lIns="0" tIns="0" rIns="0" bIns="0" anchor="t" anchorCtr="0">
            <a:spAutoFit/>
          </a:bodyPr>
          <a:lstStyle/>
          <a:p>
            <a:pPr marL="0" marR="0" lvl="0" indent="0" algn="l" rtl="0">
              <a:lnSpc>
                <a:spcPct val="138002"/>
              </a:lnSpc>
              <a:spcBef>
                <a:spcPts val="0"/>
              </a:spcBef>
              <a:spcAft>
                <a:spcPts val="0"/>
              </a:spcAft>
              <a:buNone/>
            </a:pPr>
            <a:r>
              <a:rPr lang="en-US" sz="7000" b="1"/>
              <a:t>Quick Facts</a:t>
            </a:r>
            <a:endParaRPr sz="7000" b="1"/>
          </a:p>
        </p:txBody>
      </p:sp>
      <p:sp>
        <p:nvSpPr>
          <p:cNvPr id="182" name="Google Shape;182;g2ceeb8b2d98_0_24"/>
          <p:cNvSpPr txBox="1"/>
          <p:nvPr/>
        </p:nvSpPr>
        <p:spPr>
          <a:xfrm>
            <a:off x="128600" y="2223300"/>
            <a:ext cx="10758600" cy="7474500"/>
          </a:xfrm>
          <a:prstGeom prst="rect">
            <a:avLst/>
          </a:prstGeom>
          <a:noFill/>
          <a:ln>
            <a:noFill/>
          </a:ln>
        </p:spPr>
        <p:txBody>
          <a:bodyPr spcFirstLastPara="1" wrap="square" lIns="91425" tIns="91425" rIns="91425" bIns="91425" anchor="t" anchorCtr="0">
            <a:spAutoFit/>
          </a:bodyPr>
          <a:lstStyle/>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2560 Tech Companies around the world have executed layoffs in just the last 3 years</a:t>
            </a:r>
            <a:endParaRPr sz="3200">
              <a:solidFill>
                <a:schemeClr val="dk1"/>
              </a:solidFill>
              <a:latin typeface="Inter"/>
              <a:ea typeface="Inter"/>
              <a:cs typeface="Inter"/>
              <a:sym typeface="Inter"/>
            </a:endParaRPr>
          </a:p>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Over half a million employees have lost their jobs in the same time period</a:t>
            </a:r>
            <a:endParaRPr sz="3200">
              <a:solidFill>
                <a:schemeClr val="dk1"/>
              </a:solidFill>
              <a:latin typeface="Inter"/>
              <a:ea typeface="Inter"/>
              <a:cs typeface="Inter"/>
              <a:sym typeface="Inter"/>
            </a:endParaRPr>
          </a:p>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Apart from Amazon, no FAANG company had EVER executed mass layoffs before 2022</a:t>
            </a:r>
            <a:endParaRPr sz="3200">
              <a:solidFill>
                <a:schemeClr val="dk1"/>
              </a:solidFill>
              <a:latin typeface="Inter"/>
              <a:ea typeface="Inter"/>
              <a:cs typeface="Inter"/>
              <a:sym typeface="Inter"/>
            </a:endParaRPr>
          </a:p>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These FAANG Companies would go on to fire almost 90,000 workers in the last 5 years</a:t>
            </a:r>
            <a:endParaRPr sz="3200">
              <a:solidFill>
                <a:schemeClr val="dk1"/>
              </a:solidFill>
              <a:latin typeface="Inter"/>
              <a:ea typeface="Inter"/>
              <a:cs typeface="Inter"/>
              <a:sym typeface="Inter"/>
            </a:endParaRPr>
          </a:p>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Layoffs are a costly affair - Meta spent almost $88,000 per laid off employee in 22-23</a:t>
            </a:r>
            <a:endParaRPr sz="3200">
              <a:solidFill>
                <a:schemeClr val="dk1"/>
              </a:solidFill>
              <a:latin typeface="Inter"/>
              <a:ea typeface="Inter"/>
              <a:cs typeface="Inter"/>
              <a:sym typeface="Inter"/>
            </a:endParaRPr>
          </a:p>
          <a:p>
            <a:pPr marL="457200" lvl="0" indent="-431800" algn="l" rtl="0">
              <a:lnSpc>
                <a:spcPct val="115000"/>
              </a:lnSpc>
              <a:spcBef>
                <a:spcPts val="0"/>
              </a:spcBef>
              <a:spcAft>
                <a:spcPts val="0"/>
              </a:spcAft>
              <a:buClr>
                <a:schemeClr val="dk1"/>
              </a:buClr>
              <a:buSzPts val="3200"/>
              <a:buFont typeface="Inter"/>
              <a:buChar char="●"/>
            </a:pPr>
            <a:r>
              <a:rPr lang="en-US" sz="3200">
                <a:solidFill>
                  <a:schemeClr val="dk1"/>
                </a:solidFill>
                <a:latin typeface="Inter"/>
                <a:ea typeface="Inter"/>
                <a:cs typeface="Inter"/>
                <a:sym typeface="Inter"/>
              </a:rPr>
              <a:t>Startups using or raising venture debt are the worst affected players the past 4 years</a:t>
            </a:r>
            <a:endParaRPr sz="3200">
              <a:solidFill>
                <a:schemeClr val="dk1"/>
              </a:solidFill>
              <a:latin typeface="Inter"/>
              <a:ea typeface="Inter"/>
              <a:cs typeface="Inter"/>
              <a:sym typeface="Inter"/>
            </a:endParaRPr>
          </a:p>
          <a:p>
            <a:pPr marL="457200" lvl="0" indent="0" algn="l" rtl="0">
              <a:lnSpc>
                <a:spcPct val="115000"/>
              </a:lnSpc>
              <a:spcBef>
                <a:spcPts val="0"/>
              </a:spcBef>
              <a:spcAft>
                <a:spcPts val="0"/>
              </a:spcAft>
              <a:buNone/>
            </a:pPr>
            <a:endParaRPr sz="3200">
              <a:solidFill>
                <a:schemeClr val="dk1"/>
              </a:solidFill>
              <a:latin typeface="Inter"/>
              <a:ea typeface="Inter"/>
              <a:cs typeface="Inter"/>
              <a:sym typeface="Inter"/>
            </a:endParaRPr>
          </a:p>
        </p:txBody>
      </p:sp>
      <p:pic>
        <p:nvPicPr>
          <p:cNvPr id="183" name="Google Shape;183;g2ceeb8b2d98_0_24"/>
          <p:cNvPicPr preferRelativeResize="0"/>
          <p:nvPr/>
        </p:nvPicPr>
        <p:blipFill>
          <a:blip r:embed="rId4">
            <a:alphaModFix/>
          </a:blip>
          <a:stretch>
            <a:fillRect/>
          </a:stretch>
        </p:blipFill>
        <p:spPr>
          <a:xfrm>
            <a:off x="11830050" y="5778600"/>
            <a:ext cx="5724549" cy="3919201"/>
          </a:xfrm>
          <a:prstGeom prst="rect">
            <a:avLst/>
          </a:prstGeom>
          <a:noFill/>
          <a:ln>
            <a:noFill/>
          </a:ln>
        </p:spPr>
      </p:pic>
      <p:pic>
        <p:nvPicPr>
          <p:cNvPr id="184" name="Google Shape;184;g2ceeb8b2d98_0_24"/>
          <p:cNvPicPr preferRelativeResize="0"/>
          <p:nvPr/>
        </p:nvPicPr>
        <p:blipFill>
          <a:blip r:embed="rId5">
            <a:alphaModFix/>
          </a:blip>
          <a:stretch>
            <a:fillRect/>
          </a:stretch>
        </p:blipFill>
        <p:spPr>
          <a:xfrm>
            <a:off x="11830052" y="185750"/>
            <a:ext cx="6237123" cy="5227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188"/>
        <p:cNvGrpSpPr/>
        <p:nvPr/>
      </p:nvGrpSpPr>
      <p:grpSpPr>
        <a:xfrm>
          <a:off x="0" y="0"/>
          <a:ext cx="0" cy="0"/>
          <a:chOff x="0" y="0"/>
          <a:chExt cx="0" cy="0"/>
        </a:xfrm>
      </p:grpSpPr>
      <p:sp>
        <p:nvSpPr>
          <p:cNvPr id="189" name="Google Shape;189;g2ceeb8b2d98_0_113"/>
          <p:cNvSpPr/>
          <p:nvPr/>
        </p:nvSpPr>
        <p:spPr>
          <a:xfrm>
            <a:off x="-8169367" y="-10264537"/>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
        <p:nvSpPr>
          <p:cNvPr id="190" name="Google Shape;190;g2ceeb8b2d98_0_113"/>
          <p:cNvSpPr txBox="1"/>
          <p:nvPr/>
        </p:nvSpPr>
        <p:spPr>
          <a:xfrm>
            <a:off x="3115352" y="2809956"/>
            <a:ext cx="12057300" cy="4667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0107">
                <a:solidFill>
                  <a:srgbClr val="FFFFFF"/>
                </a:solidFill>
                <a:latin typeface="Inter"/>
                <a:ea typeface="Inter"/>
                <a:cs typeface="Inter"/>
                <a:sym typeface="Inter"/>
              </a:rPr>
              <a:t>Financial Ratios and</a:t>
            </a:r>
            <a:endParaRPr sz="10107">
              <a:solidFill>
                <a:srgbClr val="FFFFFF"/>
              </a:solidFill>
              <a:latin typeface="Inter"/>
              <a:ea typeface="Inter"/>
              <a:cs typeface="Inter"/>
              <a:sym typeface="Inter"/>
            </a:endParaRPr>
          </a:p>
          <a:p>
            <a:pPr marL="0" marR="0" lvl="0" indent="0" algn="ctr" rtl="0">
              <a:lnSpc>
                <a:spcPct val="100000"/>
              </a:lnSpc>
              <a:spcBef>
                <a:spcPts val="0"/>
              </a:spcBef>
              <a:spcAft>
                <a:spcPts val="0"/>
              </a:spcAft>
              <a:buNone/>
            </a:pPr>
            <a:r>
              <a:rPr lang="en-US" sz="10107">
                <a:solidFill>
                  <a:srgbClr val="FFFFFF"/>
                </a:solidFill>
                <a:latin typeface="Inter"/>
                <a:ea typeface="Inter"/>
                <a:cs typeface="Inter"/>
                <a:sym typeface="Inter"/>
              </a:rPr>
              <a:t>Metrics Calculation</a:t>
            </a:r>
            <a:endParaRPr sz="10107">
              <a:solidFill>
                <a:srgbClr val="FFFFFF"/>
              </a:solidFill>
              <a:latin typeface="Inter"/>
              <a:ea typeface="Inter"/>
              <a:cs typeface="Inter"/>
              <a:sym typeface="Inter"/>
            </a:endParaRPr>
          </a:p>
        </p:txBody>
      </p:sp>
      <p:sp>
        <p:nvSpPr>
          <p:cNvPr id="191" name="Google Shape;191;g2ceeb8b2d98_0_113"/>
          <p:cNvSpPr/>
          <p:nvPr/>
        </p:nvSpPr>
        <p:spPr>
          <a:xfrm>
            <a:off x="13447294" y="-3843198"/>
            <a:ext cx="15841853" cy="16255633"/>
          </a:xfrm>
          <a:custGeom>
            <a:avLst/>
            <a:gdLst/>
            <a:ahLst/>
            <a:cxnLst/>
            <a:rect l="l" t="t" r="r" b="b"/>
            <a:pathLst>
              <a:path w="15841853" h="16255633" extrusionOk="0">
                <a:moveTo>
                  <a:pt x="0" y="0"/>
                </a:moveTo>
                <a:lnTo>
                  <a:pt x="15841853" y="0"/>
                </a:lnTo>
                <a:lnTo>
                  <a:pt x="15841853" y="16255632"/>
                </a:lnTo>
                <a:lnTo>
                  <a:pt x="0" y="16255632"/>
                </a:lnTo>
                <a:lnTo>
                  <a:pt x="0" y="0"/>
                </a:lnTo>
                <a:close/>
              </a:path>
            </a:pathLst>
          </a:custGeom>
          <a:blipFill rotWithShape="1">
            <a:blip r:embed="rId3">
              <a:alphaModFix/>
            </a:blip>
            <a:stretch>
              <a:fillRect/>
            </a:stretch>
          </a:blipFill>
          <a:ln>
            <a:noFill/>
          </a:ln>
        </p:spPr>
        <p:txBody>
          <a:bodyPr/>
          <a:lstStyle/>
          <a:p>
            <a:endParaRPr lang="en-CA"/>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3024</Words>
  <Application>Microsoft Office PowerPoint</Application>
  <PresentationFormat>Custom</PresentationFormat>
  <Paragraphs>265</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Calibri</vt:lpstr>
      <vt:lpstr>Roboto</vt:lpstr>
      <vt:lpstr>Arial</vt:lpstr>
      <vt:lpstr>Oswald</vt:lpstr>
      <vt:lpstr>Inter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Michelle Barabasz</dc:creator>
  <cp:lastModifiedBy>Michelle Barabasz</cp:lastModifiedBy>
  <cp:revision>1</cp:revision>
  <dcterms:created xsi:type="dcterms:W3CDTF">2006-08-16T00:00:00Z</dcterms:created>
  <dcterms:modified xsi:type="dcterms:W3CDTF">2024-04-25T12:49:19Z</dcterms:modified>
</cp:coreProperties>
</file>